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8" r:id="rId2"/>
    <p:sldMasterId id="2147483654" r:id="rId3"/>
    <p:sldMasterId id="2147483659" r:id="rId4"/>
    <p:sldMasterId id="2147483661" r:id="rId5"/>
    <p:sldMasterId id="2147483663" r:id="rId6"/>
    <p:sldMasterId id="2147483665" r:id="rId7"/>
    <p:sldMasterId id="2147483652" r:id="rId8"/>
  </p:sldMasterIdLst>
  <p:notesMasterIdLst>
    <p:notesMasterId r:id="rId28"/>
  </p:notesMasterIdLst>
  <p:handoutMasterIdLst>
    <p:handoutMasterId r:id="rId29"/>
  </p:handoutMasterIdLst>
  <p:sldIdLst>
    <p:sldId id="256" r:id="rId9"/>
    <p:sldId id="258" r:id="rId10"/>
    <p:sldId id="259" r:id="rId11"/>
    <p:sldId id="260" r:id="rId12"/>
    <p:sldId id="261" r:id="rId13"/>
    <p:sldId id="262" r:id="rId14"/>
    <p:sldId id="263" r:id="rId15"/>
    <p:sldId id="275" r:id="rId16"/>
    <p:sldId id="264" r:id="rId17"/>
    <p:sldId id="265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B20000"/>
    <a:srgbClr val="0070BF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2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87376AF-E0EE-440B-9F94-E795753A4D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2695A3-4584-4889-942C-DBE5E010F4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2B2A6-687D-4A53-A35E-1AAC8ED55F95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A26DA9-8386-4E45-8D37-EDB3D6FF6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15E7F0-F1B9-4966-A829-1BF787BBE5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F0F64-435D-43E5-8A5E-804E9C34D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120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47CE-02F8-465D-8E96-ED6DDB1E3F7A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A27C9-E15E-4AE6-B0B2-42D2236CC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4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27C9-E15E-4AE6-B0B2-42D2236CC9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82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F958295-EBC4-4265-BFDF-AD0376F436C3}"/>
              </a:ext>
            </a:extLst>
          </p:cNvPr>
          <p:cNvSpPr txBox="1"/>
          <p:nvPr/>
        </p:nvSpPr>
        <p:spPr>
          <a:xfrm>
            <a:off x="4221269" y="4264591"/>
            <a:ext cx="16171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 辩 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9B5D03-15B4-46FE-9B56-422671BDF2F4}"/>
              </a:ext>
            </a:extLst>
          </p:cNvPr>
          <p:cNvSpPr txBox="1"/>
          <p:nvPr/>
        </p:nvSpPr>
        <p:spPr>
          <a:xfrm>
            <a:off x="4221269" y="4978311"/>
            <a:ext cx="16171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800" b="1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学     号：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256D2-7253-446C-80D5-EEF59A61E016}"/>
              </a:ext>
            </a:extLst>
          </p:cNvPr>
          <p:cNvSpPr txBox="1"/>
          <p:nvPr/>
        </p:nvSpPr>
        <p:spPr>
          <a:xfrm>
            <a:off x="4221269" y="5692031"/>
            <a:ext cx="16171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800" b="1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导     师：</a:t>
            </a:r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3C7E9FA2-F777-4D0C-A824-6BD8EAB79D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74140" y="1167005"/>
            <a:ext cx="203835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汇报类型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BCAADC-B6FE-412A-8551-030D20F5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756" y="1647136"/>
            <a:ext cx="10640488" cy="1919308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4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单击此处添加题目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3AA3FF-72C8-464F-B1A7-575BA47CF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7030" y="4978311"/>
            <a:ext cx="24156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dist">
              <a:buNone/>
              <a:defRPr lang="zh-CN" altLang="en-US" b="1" u="sng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1EFF5417-91F3-42C2-8EAE-54A2C0038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7029" y="5692031"/>
            <a:ext cx="24156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dist">
              <a:buNone/>
              <a:defRPr lang="zh-CN" altLang="en-US" b="1" u="sng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00B534E5-6FCB-4BBE-913C-2B908969B9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7029" y="4264591"/>
            <a:ext cx="24156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dist">
              <a:buNone/>
              <a:defRPr lang="zh-CN" altLang="en-US" b="1" u="sng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3261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131E6BA-96DD-4D37-B351-07D32F393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0705"/>
            <a:ext cx="420969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一、</a:t>
            </a:r>
            <a:r>
              <a:rPr lang="zh-CN" altLang="en-US" dirty="0"/>
              <a:t>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58032-E3BF-4EFC-95D2-D44F0A2E5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270" y="102259"/>
            <a:ext cx="5124304" cy="46166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43927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提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BE610-43F4-4B09-BFEE-DCEAE10CE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8017" y="1095000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defRPr lang="zh-CN" altLang="en-US" sz="28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algn="dist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课题背景和目的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610E45A-2982-4C36-9D63-74C6EDB4C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017" y="3361754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国内外发展现状与典型型号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45A81C5-A850-486A-8540-636C5B6AE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8017" y="4495131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关键技术与发展趋势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144EBEA8-2FD4-4D71-BF3D-5128FFCDA9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8017" y="56285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结论与建议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0E7AA7A-860B-4201-817F-C0535C9AFB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8017" y="2228377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系统功能与组成</a:t>
            </a:r>
          </a:p>
        </p:txBody>
      </p:sp>
    </p:spTree>
    <p:extLst>
      <p:ext uri="{BB962C8B-B14F-4D97-AF65-F5344CB8AC3E}">
        <p14:creationId xmlns:p14="http://schemas.microsoft.com/office/powerpoint/2010/main" val="39231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9">
            <a:extLst>
              <a:ext uri="{FF2B5EF4-FFF2-40B4-BE49-F238E27FC236}">
                <a16:creationId xmlns:a16="http://schemas.microsoft.com/office/drawing/2014/main" id="{16531274-04A2-49A0-8B5C-86B507DA1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8017" y="3361754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国内外发展现状与典型型号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B135774-D8B7-44D7-99D6-721980FB8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8017" y="4495131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关键技术与发展趋势</a:t>
            </a:r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F1A92B04-D818-446F-BB96-68D90B5DB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8017" y="56285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结论与建议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B0BAB-D1C3-4EB4-B24C-E41B529AB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8017" y="10926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课题背景和目的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6B58259-DC20-40F2-996B-D74EFC4100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8017" y="2228376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系统功能与组成</a:t>
            </a:r>
          </a:p>
        </p:txBody>
      </p:sp>
    </p:spTree>
    <p:extLst>
      <p:ext uri="{BB962C8B-B14F-4D97-AF65-F5344CB8AC3E}">
        <p14:creationId xmlns:p14="http://schemas.microsoft.com/office/powerpoint/2010/main" val="184084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B135774-D8B7-44D7-99D6-721980FB8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8017" y="4494534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关键技术与发展趋势</a:t>
            </a:r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F1A92B04-D818-446F-BB96-68D90B5DB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8017" y="56285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结论与建议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B0BAB-D1C3-4EB4-B24C-E41B529AB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8017" y="10926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课题背景和目的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6B58259-DC20-40F2-996B-D74EFC4100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8017" y="2226584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系统功能与组成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31DD0-1858-44C8-B99A-27766B68CA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68017" y="3360559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B2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国内外发展现状与典型型号</a:t>
            </a:r>
          </a:p>
        </p:txBody>
      </p:sp>
    </p:spTree>
    <p:extLst>
      <p:ext uri="{BB962C8B-B14F-4D97-AF65-F5344CB8AC3E}">
        <p14:creationId xmlns:p14="http://schemas.microsoft.com/office/powerpoint/2010/main" val="351521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F1A92B04-D818-446F-BB96-68D90B5DB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8017" y="56285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结论与建议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B0BAB-D1C3-4EB4-B24C-E41B529AB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8017" y="10926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课题背景和目的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6B58259-DC20-40F2-996B-D74EFC4100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8017" y="2226584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系统功能与组成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31DD0-1858-44C8-B99A-27766B68CA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68017" y="3360559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国内外发展现状与典型型号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B54E61-F534-4FA8-933D-88BD270EEA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8017" y="4494534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B2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关键技术与发展趋势</a:t>
            </a:r>
          </a:p>
        </p:txBody>
      </p:sp>
    </p:spTree>
    <p:extLst>
      <p:ext uri="{BB962C8B-B14F-4D97-AF65-F5344CB8AC3E}">
        <p14:creationId xmlns:p14="http://schemas.microsoft.com/office/powerpoint/2010/main" val="9352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B135774-D8B7-44D7-99D6-721980FB8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8017" y="4494534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关键技术与发展趋势</a:t>
            </a:r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F1A92B04-D818-446F-BB96-68D90B5DB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8017" y="56285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B2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结论与建议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B0BAB-D1C3-4EB4-B24C-E41B529AB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8017" y="1092609"/>
            <a:ext cx="4684273" cy="52322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0" indent="0"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课题背景和目的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6B58259-DC20-40F2-996B-D74EFC4100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8017" y="2226584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系统功能与组成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31DD0-1858-44C8-B99A-27766B68CA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68017" y="3360559"/>
            <a:ext cx="468427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dist">
              <a:lnSpc>
                <a:spcPct val="100000"/>
              </a:lnSpc>
              <a:spcBef>
                <a:spcPct val="0"/>
              </a:spcBef>
              <a:buNone/>
              <a:defRPr lang="zh-CN" altLang="en-US" b="1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国内外发展现状与典型型号</a:t>
            </a:r>
          </a:p>
        </p:txBody>
      </p:sp>
    </p:spTree>
    <p:extLst>
      <p:ext uri="{BB962C8B-B14F-4D97-AF65-F5344CB8AC3E}">
        <p14:creationId xmlns:p14="http://schemas.microsoft.com/office/powerpoint/2010/main" val="302834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FBCF57-DEA8-4F2B-A2C1-DAD9D01D7380}"/>
              </a:ext>
            </a:extLst>
          </p:cNvPr>
          <p:cNvSpPr txBox="1"/>
          <p:nvPr userDrawn="1"/>
        </p:nvSpPr>
        <p:spPr>
          <a:xfrm>
            <a:off x="4284769" y="5529147"/>
            <a:ext cx="16171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 辩 人：</a:t>
            </a:r>
          </a:p>
        </p:txBody>
      </p:sp>
      <p:sp>
        <p:nvSpPr>
          <p:cNvPr id="5" name="内容占位符 31">
            <a:extLst>
              <a:ext uri="{FF2B5EF4-FFF2-40B4-BE49-F238E27FC236}">
                <a16:creationId xmlns:a16="http://schemas.microsoft.com/office/drawing/2014/main" id="{500F6127-5D09-4807-B740-46414E5281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68687" y="1868906"/>
            <a:ext cx="2038350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汇报类型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1770041-ED17-4C94-B150-DD2C86D2B3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1" y="5529147"/>
            <a:ext cx="16171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dist">
              <a:defRPr lang="zh-CN" altLang="en-US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07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07CE2C-957B-415A-BBF3-6A5DB3DF4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378" r="4231"/>
          <a:stretch/>
        </p:blipFill>
        <p:spPr>
          <a:xfrm>
            <a:off x="-2" y="1431066"/>
            <a:ext cx="12192001" cy="2618972"/>
          </a:xfrm>
          <a:prstGeom prst="rect">
            <a:avLst/>
          </a:prstGeom>
        </p:spPr>
      </p:pic>
      <p:pic>
        <p:nvPicPr>
          <p:cNvPr id="8" name="图片 7" descr="夜晚街道上的标志&#10;&#10;描述已自动生成">
            <a:extLst>
              <a:ext uri="{FF2B5EF4-FFF2-40B4-BE49-F238E27FC236}">
                <a16:creationId xmlns:a16="http://schemas.microsoft.com/office/drawing/2014/main" id="{1B871C7D-6BCC-4E9A-BF2C-E27B824207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" y="1855674"/>
            <a:ext cx="12205679" cy="500941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9D01D22-8AA2-4D64-9B0B-44A1C85A4CDC}"/>
              </a:ext>
            </a:extLst>
          </p:cNvPr>
          <p:cNvGrpSpPr/>
          <p:nvPr userDrawn="1"/>
        </p:nvGrpSpPr>
        <p:grpSpPr>
          <a:xfrm>
            <a:off x="68462" y="-116689"/>
            <a:ext cx="3151731" cy="864138"/>
            <a:chOff x="42910" y="-1"/>
            <a:chExt cx="2359558" cy="63247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752587C-255C-43AC-B5B7-01D910736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533"/>
            <a:stretch/>
          </p:blipFill>
          <p:spPr>
            <a:xfrm>
              <a:off x="42910" y="3211"/>
              <a:ext cx="614841" cy="62926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D76FCB2-E03B-49B0-A315-474B3F944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1" r="-4853"/>
            <a:stretch/>
          </p:blipFill>
          <p:spPr>
            <a:xfrm>
              <a:off x="657751" y="-1"/>
              <a:ext cx="1744717" cy="629265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E5383C1-6B40-49F6-9A43-C24DDBB9981C}"/>
              </a:ext>
            </a:extLst>
          </p:cNvPr>
          <p:cNvSpPr txBox="1"/>
          <p:nvPr userDrawn="1"/>
        </p:nvSpPr>
        <p:spPr>
          <a:xfrm>
            <a:off x="2" y="143216"/>
            <a:ext cx="2116182" cy="369332"/>
          </a:xfrm>
          <a:prstGeom prst="rect">
            <a:avLst/>
          </a:prstGeom>
          <a:noFill/>
        </p:spPr>
        <p:txBody>
          <a:bodyPr wrap="square" lIns="91440" tIns="0" rIns="91440" bIns="0">
            <a:spAutoFit/>
          </a:bodyPr>
          <a:lstStyle/>
          <a:p>
            <a:pPr algn="ctr">
              <a:defRPr/>
            </a:pPr>
            <a:endParaRPr lang="zh-CN" altLang="en-US" sz="2400" b="1" dirty="0">
              <a:solidFill>
                <a:srgbClr val="79ADB0"/>
              </a:solidFill>
              <a:effectLst>
                <a:glow rad="63500">
                  <a:schemeClr val="bg1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956AB1-8764-4064-B02B-C96788AB9B13}"/>
              </a:ext>
            </a:extLst>
          </p:cNvPr>
          <p:cNvGrpSpPr/>
          <p:nvPr userDrawn="1"/>
        </p:nvGrpSpPr>
        <p:grpSpPr>
          <a:xfrm>
            <a:off x="0" y="1411686"/>
            <a:ext cx="12192000" cy="2659886"/>
            <a:chOff x="1303020" y="24976"/>
            <a:chExt cx="9140516" cy="265988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BA7306-B1C6-4771-A1F6-A7442472F1F9}"/>
                </a:ext>
              </a:extLst>
            </p:cNvPr>
            <p:cNvSpPr/>
            <p:nvPr/>
          </p:nvSpPr>
          <p:spPr>
            <a:xfrm>
              <a:off x="1303020" y="24976"/>
              <a:ext cx="9140516" cy="2644200"/>
            </a:xfrm>
            <a:prstGeom prst="rect">
              <a:avLst/>
            </a:prstGeom>
            <a:gradFill flip="none" rotWithShape="1">
              <a:gsLst>
                <a:gs pos="22000">
                  <a:srgbClr val="0070C0"/>
                </a:gs>
                <a:gs pos="100000">
                  <a:srgbClr val="00B0F0">
                    <a:alpha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4">
              <a:extLst>
                <a:ext uri="{FF2B5EF4-FFF2-40B4-BE49-F238E27FC236}">
                  <a16:creationId xmlns:a16="http://schemas.microsoft.com/office/drawing/2014/main" id="{7FDA933A-62CA-4462-A60C-B057B929BDFD}"/>
                </a:ext>
              </a:extLst>
            </p:cNvPr>
            <p:cNvSpPr/>
            <p:nvPr/>
          </p:nvSpPr>
          <p:spPr>
            <a:xfrm>
              <a:off x="1705356" y="2181493"/>
              <a:ext cx="8335844" cy="503369"/>
            </a:xfrm>
            <a:custGeom>
              <a:avLst/>
              <a:gdLst>
                <a:gd name="connsiteX0" fmla="*/ 0 w 8229600"/>
                <a:gd name="connsiteY0" fmla="*/ 0 h 0"/>
                <a:gd name="connsiteX1" fmla="*/ 8229600 w 82296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FFF310D5-B9A1-4EDD-8A04-2EAD881D5F5B}"/>
              </a:ext>
            </a:extLst>
          </p:cNvPr>
          <p:cNvSpPr/>
          <p:nvPr userDrawn="1"/>
        </p:nvSpPr>
        <p:spPr>
          <a:xfrm>
            <a:off x="889723" y="1090206"/>
            <a:ext cx="3022058" cy="642959"/>
          </a:xfrm>
          <a:prstGeom prst="parallelogram">
            <a:avLst>
              <a:gd name="adj" fmla="val 48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: 形状 23">
            <a:extLst>
              <a:ext uri="{FF2B5EF4-FFF2-40B4-BE49-F238E27FC236}">
                <a16:creationId xmlns:a16="http://schemas.microsoft.com/office/drawing/2014/main" id="{85EA1678-C098-4C2F-A811-580E829B84A3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4">
            <a:extLst>
              <a:ext uri="{FF2B5EF4-FFF2-40B4-BE49-F238E27FC236}">
                <a16:creationId xmlns:a16="http://schemas.microsoft.com/office/drawing/2014/main" id="{851CDB15-EDF0-4290-B82D-03E0A606560E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7" name="任意多边形: 形状 25">
            <a:extLst>
              <a:ext uri="{FF2B5EF4-FFF2-40B4-BE49-F238E27FC236}">
                <a16:creationId xmlns:a16="http://schemas.microsoft.com/office/drawing/2014/main" id="{111BE066-159B-4D9F-8C8A-80F5D3EFFF57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8" name="任意多边形: 形状 28">
            <a:extLst>
              <a:ext uri="{FF2B5EF4-FFF2-40B4-BE49-F238E27FC236}">
                <a16:creationId xmlns:a16="http://schemas.microsoft.com/office/drawing/2014/main" id="{22DCB358-DC5B-4B1E-9D66-0977B3BC7AC1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5280DBB-63D8-4DC6-918F-D5DE429BA80E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87D4917-BD66-46FE-80D3-2558DEB4D63B}"/>
              </a:ext>
            </a:extLst>
          </p:cNvPr>
          <p:cNvSpPr txBox="1"/>
          <p:nvPr userDrawn="1"/>
        </p:nvSpPr>
        <p:spPr>
          <a:xfrm>
            <a:off x="8723433" y="6250766"/>
            <a:ext cx="33557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800" b="1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957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F48A726-DC8E-40E0-8DE9-9769DE5DE115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任意多边形: 形状 23">
            <a:extLst>
              <a:ext uri="{FF2B5EF4-FFF2-40B4-BE49-F238E27FC236}">
                <a16:creationId xmlns:a16="http://schemas.microsoft.com/office/drawing/2014/main" id="{011415B2-3585-4D10-A497-9049581C47A9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24">
            <a:extLst>
              <a:ext uri="{FF2B5EF4-FFF2-40B4-BE49-F238E27FC236}">
                <a16:creationId xmlns:a16="http://schemas.microsoft.com/office/drawing/2014/main" id="{E267C0DF-8856-4263-A4D1-A0FB92D81617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任意多边形: 形状 25">
            <a:extLst>
              <a:ext uri="{FF2B5EF4-FFF2-40B4-BE49-F238E27FC236}">
                <a16:creationId xmlns:a16="http://schemas.microsoft.com/office/drawing/2014/main" id="{927164F8-CB30-4457-BC88-C895FD62DCD7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: 形状 28">
            <a:extLst>
              <a:ext uri="{FF2B5EF4-FFF2-40B4-BE49-F238E27FC236}">
                <a16:creationId xmlns:a16="http://schemas.microsoft.com/office/drawing/2014/main" id="{25E0EE44-0717-4226-95B5-5C727D949743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3708EE-112E-416D-87BB-E1EE1E37EAD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AC31DE7-2599-4842-A3E8-CD93D7CBC93A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F0198B-3994-4D65-83A5-DD131B302142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0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56F5ED0-47DF-4F1D-9CED-99D8FD07331D}"/>
              </a:ext>
            </a:extLst>
          </p:cNvPr>
          <p:cNvGrpSpPr/>
          <p:nvPr userDrawn="1"/>
        </p:nvGrpSpPr>
        <p:grpSpPr>
          <a:xfrm>
            <a:off x="4430075" y="1038934"/>
            <a:ext cx="5780725" cy="637875"/>
            <a:chOff x="3961965" y="2042178"/>
            <a:chExt cx="4611738" cy="637875"/>
          </a:xfrm>
        </p:grpSpPr>
        <p:grpSp>
          <p:nvGrpSpPr>
            <p:cNvPr id="8" name="Group 63">
              <a:extLst>
                <a:ext uri="{FF2B5EF4-FFF2-40B4-BE49-F238E27FC236}">
                  <a16:creationId xmlns:a16="http://schemas.microsoft.com/office/drawing/2014/main" id="{C1E5D32A-2BA4-4D56-BE01-27D4A5FA8653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1" name="Rectangle: Rounded Corners 186">
                <a:extLst>
                  <a:ext uri="{FF2B5EF4-FFF2-40B4-BE49-F238E27FC236}">
                    <a16:creationId xmlns:a16="http://schemas.microsoft.com/office/drawing/2014/main" id="{32692B2C-113D-4FC4-957F-DD02DA1556E9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2" name="Group 286">
                <a:extLst>
                  <a:ext uri="{FF2B5EF4-FFF2-40B4-BE49-F238E27FC236}">
                    <a16:creationId xmlns:a16="http://schemas.microsoft.com/office/drawing/2014/main" id="{BF8E3E1F-2B0E-43B5-987E-C42D1A49C84F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4" name="Rectangle: Rounded Corners 192">
                  <a:extLst>
                    <a:ext uri="{FF2B5EF4-FFF2-40B4-BE49-F238E27FC236}">
                      <a16:creationId xmlns:a16="http://schemas.microsoft.com/office/drawing/2014/main" id="{8D8AB60A-585A-40FA-A1BC-0F34D9DF9496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5" name="Rectangle: Top Corners Rounded 193">
                  <a:extLst>
                    <a:ext uri="{FF2B5EF4-FFF2-40B4-BE49-F238E27FC236}">
                      <a16:creationId xmlns:a16="http://schemas.microsoft.com/office/drawing/2014/main" id="{6EF07502-E102-48B8-9CAE-F0E47632C877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3" name="TextBox 262">
                <a:extLst>
                  <a:ext uri="{FF2B5EF4-FFF2-40B4-BE49-F238E27FC236}">
                    <a16:creationId xmlns:a16="http://schemas.microsoft.com/office/drawing/2014/main" id="{B15EBACA-B7DB-4C73-AC40-3F8E285CDE8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9" name="Rectangle: Top Corners Rounded 232">
              <a:extLst>
                <a:ext uri="{FF2B5EF4-FFF2-40B4-BE49-F238E27FC236}">
                  <a16:creationId xmlns:a16="http://schemas.microsoft.com/office/drawing/2014/main" id="{3B3C3FA7-CCB6-4C10-A5C3-89C5F62772E3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DE8736-27D9-4347-B482-597DDE7BC8C9}"/>
              </a:ext>
            </a:extLst>
          </p:cNvPr>
          <p:cNvGrpSpPr/>
          <p:nvPr userDrawn="1"/>
        </p:nvGrpSpPr>
        <p:grpSpPr>
          <a:xfrm>
            <a:off x="4430075" y="2172044"/>
            <a:ext cx="5780725" cy="637875"/>
            <a:chOff x="3961965" y="2042178"/>
            <a:chExt cx="4611738" cy="637875"/>
          </a:xfrm>
        </p:grpSpPr>
        <p:grpSp>
          <p:nvGrpSpPr>
            <p:cNvPr id="17" name="Group 63">
              <a:extLst>
                <a:ext uri="{FF2B5EF4-FFF2-40B4-BE49-F238E27FC236}">
                  <a16:creationId xmlns:a16="http://schemas.microsoft.com/office/drawing/2014/main" id="{228A7DA3-C68C-4335-B59A-78B267AB2C03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20" name="Rectangle: Rounded Corners 186">
                <a:extLst>
                  <a:ext uri="{FF2B5EF4-FFF2-40B4-BE49-F238E27FC236}">
                    <a16:creationId xmlns:a16="http://schemas.microsoft.com/office/drawing/2014/main" id="{2DB8AB6C-21BD-4E02-8FF6-2DD1E50005F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21" name="Group 286">
                <a:extLst>
                  <a:ext uri="{FF2B5EF4-FFF2-40B4-BE49-F238E27FC236}">
                    <a16:creationId xmlns:a16="http://schemas.microsoft.com/office/drawing/2014/main" id="{9EE5E3E9-8BA2-449A-8E21-E9C84A6DA0DC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23" name="Rectangle: Rounded Corners 192">
                  <a:extLst>
                    <a:ext uri="{FF2B5EF4-FFF2-40B4-BE49-F238E27FC236}">
                      <a16:creationId xmlns:a16="http://schemas.microsoft.com/office/drawing/2014/main" id="{8BC2A8BB-98A0-4D46-886C-6E660A34A488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24" name="Rectangle: Top Corners Rounded 193">
                  <a:extLst>
                    <a:ext uri="{FF2B5EF4-FFF2-40B4-BE49-F238E27FC236}">
                      <a16:creationId xmlns:a16="http://schemas.microsoft.com/office/drawing/2014/main" id="{BAAFD809-DFD5-4BD7-A9AE-913EE8AA169E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22" name="TextBox 262">
                <a:extLst>
                  <a:ext uri="{FF2B5EF4-FFF2-40B4-BE49-F238E27FC236}">
                    <a16:creationId xmlns:a16="http://schemas.microsoft.com/office/drawing/2014/main" id="{1C4BCF3A-D4E8-4BB2-8BED-BBEAD677E81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18" name="Rectangle: Top Corners Rounded 232">
              <a:extLst>
                <a:ext uri="{FF2B5EF4-FFF2-40B4-BE49-F238E27FC236}">
                  <a16:creationId xmlns:a16="http://schemas.microsoft.com/office/drawing/2014/main" id="{7E1E5BF9-096D-471B-AE7C-CE5C02BCF89A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FB5E55A-2137-4A9C-9B3C-3DD7AF204319}"/>
              </a:ext>
            </a:extLst>
          </p:cNvPr>
          <p:cNvGrpSpPr/>
          <p:nvPr userDrawn="1"/>
        </p:nvGrpSpPr>
        <p:grpSpPr>
          <a:xfrm>
            <a:off x="4430075" y="3305154"/>
            <a:ext cx="5780725" cy="637875"/>
            <a:chOff x="4430075" y="3307320"/>
            <a:chExt cx="5780725" cy="637875"/>
          </a:xfrm>
        </p:grpSpPr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A792E838-49D9-43F7-BC99-A95EC7E79102}"/>
                </a:ext>
              </a:extLst>
            </p:cNvPr>
            <p:cNvGrpSpPr/>
            <p:nvPr/>
          </p:nvGrpSpPr>
          <p:grpSpPr>
            <a:xfrm>
              <a:off x="4430075" y="3307323"/>
              <a:ext cx="5728235" cy="637872"/>
              <a:chOff x="5595957" y="1888529"/>
              <a:chExt cx="5395548" cy="753124"/>
            </a:xfrm>
          </p:grpSpPr>
          <p:sp>
            <p:nvSpPr>
              <p:cNvPr id="29" name="Rectangle: Rounded Corners 186">
                <a:extLst>
                  <a:ext uri="{FF2B5EF4-FFF2-40B4-BE49-F238E27FC236}">
                    <a16:creationId xmlns:a16="http://schemas.microsoft.com/office/drawing/2014/main" id="{76F3385C-33A6-4DC2-83F3-63774D38AD1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30" name="Group 286">
                <a:extLst>
                  <a:ext uri="{FF2B5EF4-FFF2-40B4-BE49-F238E27FC236}">
                    <a16:creationId xmlns:a16="http://schemas.microsoft.com/office/drawing/2014/main" id="{68684D3F-7519-4339-9668-DFE4B5D7DF8D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32" name="Rectangle: Rounded Corners 192">
                  <a:extLst>
                    <a:ext uri="{FF2B5EF4-FFF2-40B4-BE49-F238E27FC236}">
                      <a16:creationId xmlns:a16="http://schemas.microsoft.com/office/drawing/2014/main" id="{41B9EA0E-7812-401C-9D4D-909D6D24EFB7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33" name="Rectangle: Top Corners Rounded 193">
                  <a:extLst>
                    <a:ext uri="{FF2B5EF4-FFF2-40B4-BE49-F238E27FC236}">
                      <a16:creationId xmlns:a16="http://schemas.microsoft.com/office/drawing/2014/main" id="{1EB52C78-94F2-4FCB-971A-A352A4638946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31" name="TextBox 262">
                <a:extLst>
                  <a:ext uri="{FF2B5EF4-FFF2-40B4-BE49-F238E27FC236}">
                    <a16:creationId xmlns:a16="http://schemas.microsoft.com/office/drawing/2014/main" id="{DBF9E4FF-B7C7-4582-9FF3-2E006086DE8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27" name="Rectangle: Top Corners Rounded 232">
              <a:extLst>
                <a:ext uri="{FF2B5EF4-FFF2-40B4-BE49-F238E27FC236}">
                  <a16:creationId xmlns:a16="http://schemas.microsoft.com/office/drawing/2014/main" id="{CA8B58B3-0A89-479C-B746-D0FE7346C7A8}"/>
                </a:ext>
              </a:extLst>
            </p:cNvPr>
            <p:cNvSpPr/>
            <p:nvPr/>
          </p:nvSpPr>
          <p:spPr>
            <a:xfrm rot="16200000">
              <a:off x="9867595" y="3601986"/>
              <a:ext cx="637871" cy="485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BB6B81-782F-46BF-9AF4-28C84F8F61ED}"/>
              </a:ext>
            </a:extLst>
          </p:cNvPr>
          <p:cNvGrpSpPr/>
          <p:nvPr userDrawn="1"/>
        </p:nvGrpSpPr>
        <p:grpSpPr>
          <a:xfrm>
            <a:off x="4430075" y="4441514"/>
            <a:ext cx="5780725" cy="637875"/>
            <a:chOff x="3961965" y="2042178"/>
            <a:chExt cx="4611738" cy="637875"/>
          </a:xfrm>
        </p:grpSpPr>
        <p:grpSp>
          <p:nvGrpSpPr>
            <p:cNvPr id="35" name="Group 63">
              <a:extLst>
                <a:ext uri="{FF2B5EF4-FFF2-40B4-BE49-F238E27FC236}">
                  <a16:creationId xmlns:a16="http://schemas.microsoft.com/office/drawing/2014/main" id="{830CE8BC-238C-4852-BD0C-D2C5AA771818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38" name="Rectangle: Rounded Corners 186">
                <a:extLst>
                  <a:ext uri="{FF2B5EF4-FFF2-40B4-BE49-F238E27FC236}">
                    <a16:creationId xmlns:a16="http://schemas.microsoft.com/office/drawing/2014/main" id="{BF90CFFD-DE3A-42D0-9AEF-2060A7662C4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39" name="Group 286">
                <a:extLst>
                  <a:ext uri="{FF2B5EF4-FFF2-40B4-BE49-F238E27FC236}">
                    <a16:creationId xmlns:a16="http://schemas.microsoft.com/office/drawing/2014/main" id="{BFBD7A00-EAB1-46B3-975C-DA9CBDD476D8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41" name="Rectangle: Rounded Corners 192">
                  <a:extLst>
                    <a:ext uri="{FF2B5EF4-FFF2-40B4-BE49-F238E27FC236}">
                      <a16:creationId xmlns:a16="http://schemas.microsoft.com/office/drawing/2014/main" id="{4E606A8E-EB9F-446B-BC07-9A624F1F6214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42" name="Rectangle: Top Corners Rounded 193">
                  <a:extLst>
                    <a:ext uri="{FF2B5EF4-FFF2-40B4-BE49-F238E27FC236}">
                      <a16:creationId xmlns:a16="http://schemas.microsoft.com/office/drawing/2014/main" id="{38F7AAAA-1D60-445F-9950-E52DAB36797A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40" name="TextBox 262">
                <a:extLst>
                  <a:ext uri="{FF2B5EF4-FFF2-40B4-BE49-F238E27FC236}">
                    <a16:creationId xmlns:a16="http://schemas.microsoft.com/office/drawing/2014/main" id="{0B1654B9-276D-49AA-A019-2F227E8E20A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36" name="Rectangle: Top Corners Rounded 232">
              <a:extLst>
                <a:ext uri="{FF2B5EF4-FFF2-40B4-BE49-F238E27FC236}">
                  <a16:creationId xmlns:a16="http://schemas.microsoft.com/office/drawing/2014/main" id="{D9E88ACB-C497-4619-A900-D9D69DF9E8EA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3727AD1-169B-4B33-BFB9-01A779969F14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9D1EF80-C1B0-42E8-B763-0906AA844F5B}"/>
              </a:ext>
            </a:extLst>
          </p:cNvPr>
          <p:cNvGrpSpPr/>
          <p:nvPr userDrawn="1"/>
        </p:nvGrpSpPr>
        <p:grpSpPr>
          <a:xfrm>
            <a:off x="4423118" y="4438265"/>
            <a:ext cx="5794638" cy="637875"/>
            <a:chOff x="3961965" y="2042178"/>
            <a:chExt cx="4611738" cy="637875"/>
          </a:xfrm>
        </p:grpSpPr>
        <p:grpSp>
          <p:nvGrpSpPr>
            <p:cNvPr id="44" name="Group 63">
              <a:extLst>
                <a:ext uri="{FF2B5EF4-FFF2-40B4-BE49-F238E27FC236}">
                  <a16:creationId xmlns:a16="http://schemas.microsoft.com/office/drawing/2014/main" id="{668F1D1F-8D0D-4F9F-9F37-6FF432E4C0C9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47" name="Rectangle: Rounded Corners 186">
                <a:extLst>
                  <a:ext uri="{FF2B5EF4-FFF2-40B4-BE49-F238E27FC236}">
                    <a16:creationId xmlns:a16="http://schemas.microsoft.com/office/drawing/2014/main" id="{6F1C3FA8-9F0D-4A2D-A59E-F6665B65179C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48" name="Group 286">
                <a:extLst>
                  <a:ext uri="{FF2B5EF4-FFF2-40B4-BE49-F238E27FC236}">
                    <a16:creationId xmlns:a16="http://schemas.microsoft.com/office/drawing/2014/main" id="{83FB8611-8AF7-41FE-A056-2A31526BF772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50" name="Rectangle: Rounded Corners 192">
                  <a:extLst>
                    <a:ext uri="{FF2B5EF4-FFF2-40B4-BE49-F238E27FC236}">
                      <a16:creationId xmlns:a16="http://schemas.microsoft.com/office/drawing/2014/main" id="{F397D70B-4915-4B5D-AB60-2F40C8D20A23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51" name="Rectangle: Top Corners Rounded 193">
                  <a:extLst>
                    <a:ext uri="{FF2B5EF4-FFF2-40B4-BE49-F238E27FC236}">
                      <a16:creationId xmlns:a16="http://schemas.microsoft.com/office/drawing/2014/main" id="{A2024E37-D5A6-4AC0-B2D7-E1E6B6FF7341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49" name="TextBox 262">
                <a:extLst>
                  <a:ext uri="{FF2B5EF4-FFF2-40B4-BE49-F238E27FC236}">
                    <a16:creationId xmlns:a16="http://schemas.microsoft.com/office/drawing/2014/main" id="{0CB38A30-82B9-4646-B40C-781BF1434F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45" name="Rectangle: Top Corners Rounded 232">
              <a:extLst>
                <a:ext uri="{FF2B5EF4-FFF2-40B4-BE49-F238E27FC236}">
                  <a16:creationId xmlns:a16="http://schemas.microsoft.com/office/drawing/2014/main" id="{681C0A54-5C20-4559-BD42-1FA9F54DA539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0AAB5013-5E08-436C-A8AA-DB3BE07CCE46}"/>
              </a:ext>
            </a:extLst>
          </p:cNvPr>
          <p:cNvSpPr/>
          <p:nvPr userDrawn="1"/>
        </p:nvSpPr>
        <p:spPr>
          <a:xfrm>
            <a:off x="100800" y="79200"/>
            <a:ext cx="176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汇报提纲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0FB9C6A4-AF19-438A-9A3A-F5BC2E36DF26}"/>
              </a:ext>
            </a:extLst>
          </p:cNvPr>
          <p:cNvSpPr txBox="1">
            <a:spLocks/>
          </p:cNvSpPr>
          <p:nvPr userDrawn="1"/>
        </p:nvSpPr>
        <p:spPr>
          <a:xfrm>
            <a:off x="11642726" y="6604000"/>
            <a:ext cx="425450" cy="25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FBB389A-E8A1-4F04-A498-137ADB0AF94A}"/>
              </a:ext>
            </a:extLst>
          </p:cNvPr>
          <p:cNvGrpSpPr/>
          <p:nvPr userDrawn="1"/>
        </p:nvGrpSpPr>
        <p:grpSpPr>
          <a:xfrm>
            <a:off x="4430075" y="5573540"/>
            <a:ext cx="5780725" cy="637875"/>
            <a:chOff x="3961965" y="2042178"/>
            <a:chExt cx="4611738" cy="637875"/>
          </a:xfrm>
        </p:grpSpPr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7EBD1F8F-D668-46BF-8577-FDE80C9CDFC2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58" name="Rectangle: Rounded Corners 186">
                <a:extLst>
                  <a:ext uri="{FF2B5EF4-FFF2-40B4-BE49-F238E27FC236}">
                    <a16:creationId xmlns:a16="http://schemas.microsoft.com/office/drawing/2014/main" id="{83DD2670-819D-43AD-8577-45E7CBFA90E2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59" name="Group 286">
                <a:extLst>
                  <a:ext uri="{FF2B5EF4-FFF2-40B4-BE49-F238E27FC236}">
                    <a16:creationId xmlns:a16="http://schemas.microsoft.com/office/drawing/2014/main" id="{F8442441-A25B-480E-BBCC-8C6A1D262C23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61" name="Rectangle: Rounded Corners 192">
                  <a:extLst>
                    <a:ext uri="{FF2B5EF4-FFF2-40B4-BE49-F238E27FC236}">
                      <a16:creationId xmlns:a16="http://schemas.microsoft.com/office/drawing/2014/main" id="{76EBFED3-1505-4457-8188-4DEBCFF9DD1C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62" name="Rectangle: Top Corners Rounded 193">
                  <a:extLst>
                    <a:ext uri="{FF2B5EF4-FFF2-40B4-BE49-F238E27FC236}">
                      <a16:creationId xmlns:a16="http://schemas.microsoft.com/office/drawing/2014/main" id="{5EDF7965-A030-4B3A-AB21-D22B053D99BB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60" name="TextBox 262">
                <a:extLst>
                  <a:ext uri="{FF2B5EF4-FFF2-40B4-BE49-F238E27FC236}">
                    <a16:creationId xmlns:a16="http://schemas.microsoft.com/office/drawing/2014/main" id="{79554975-A1A3-4E97-8AE5-9933F1299C6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56" name="Rectangle: Top Corners Rounded 232">
              <a:extLst>
                <a:ext uri="{FF2B5EF4-FFF2-40B4-BE49-F238E27FC236}">
                  <a16:creationId xmlns:a16="http://schemas.microsoft.com/office/drawing/2014/main" id="{7805A5D7-8AEF-4EC8-95D8-79A5C8370E9C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F937840-2C9E-46B9-AD48-A8D0961691F7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8F21D3-EC76-4C05-9145-8CF2CD4BD1E9}"/>
              </a:ext>
            </a:extLst>
          </p:cNvPr>
          <p:cNvGrpSpPr/>
          <p:nvPr userDrawn="1"/>
        </p:nvGrpSpPr>
        <p:grpSpPr>
          <a:xfrm>
            <a:off x="4423118" y="5571376"/>
            <a:ext cx="5794638" cy="637875"/>
            <a:chOff x="3961965" y="2042178"/>
            <a:chExt cx="4611738" cy="63787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78FCBC4-4248-4C4C-B902-D62281356FE0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67" name="Rectangle: Rounded Corners 186">
                <a:extLst>
                  <a:ext uri="{FF2B5EF4-FFF2-40B4-BE49-F238E27FC236}">
                    <a16:creationId xmlns:a16="http://schemas.microsoft.com/office/drawing/2014/main" id="{C7F091A7-1CCB-49A3-BE9E-6D253C5A66A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68" name="Group 286">
                <a:extLst>
                  <a:ext uri="{FF2B5EF4-FFF2-40B4-BE49-F238E27FC236}">
                    <a16:creationId xmlns:a16="http://schemas.microsoft.com/office/drawing/2014/main" id="{D3F8B79C-5A96-4023-9598-B6DFE72E312C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70" name="Rectangle: Rounded Corners 192">
                  <a:extLst>
                    <a:ext uri="{FF2B5EF4-FFF2-40B4-BE49-F238E27FC236}">
                      <a16:creationId xmlns:a16="http://schemas.microsoft.com/office/drawing/2014/main" id="{6B1EB0B6-819C-450A-81AD-A92259D8249E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71" name="Rectangle: Top Corners Rounded 193">
                  <a:extLst>
                    <a:ext uri="{FF2B5EF4-FFF2-40B4-BE49-F238E27FC236}">
                      <a16:creationId xmlns:a16="http://schemas.microsoft.com/office/drawing/2014/main" id="{2E36392B-D42E-45AA-AF20-F70EDE217821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69" name="TextBox 262">
                <a:extLst>
                  <a:ext uri="{FF2B5EF4-FFF2-40B4-BE49-F238E27FC236}">
                    <a16:creationId xmlns:a16="http://schemas.microsoft.com/office/drawing/2014/main" id="{C1A00589-10AA-4532-9D0A-7A6F224AB74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</p:grpSp>
        <p:sp>
          <p:nvSpPr>
            <p:cNvPr id="65" name="Rectangle: Top Corners Rounded 232">
              <a:extLst>
                <a:ext uri="{FF2B5EF4-FFF2-40B4-BE49-F238E27FC236}">
                  <a16:creationId xmlns:a16="http://schemas.microsoft.com/office/drawing/2014/main" id="{A0187D0B-9B3D-452C-BB75-EAE030A1FBE4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C15071F-95FD-4D71-8860-0DD4F3041531}"/>
              </a:ext>
            </a:extLst>
          </p:cNvPr>
          <p:cNvSpPr/>
          <p:nvPr userDrawn="1"/>
        </p:nvSpPr>
        <p:spPr>
          <a:xfrm>
            <a:off x="2086160" y="1038934"/>
            <a:ext cx="942974" cy="517031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1F471DF-08BB-4FC6-B2DF-CB7729568813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4" name="任意多边形: 形状 23">
            <a:extLst>
              <a:ext uri="{FF2B5EF4-FFF2-40B4-BE49-F238E27FC236}">
                <a16:creationId xmlns:a16="http://schemas.microsoft.com/office/drawing/2014/main" id="{75F53539-DB86-42F2-A1BF-4651DE08DEA5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: 形状 24">
            <a:extLst>
              <a:ext uri="{FF2B5EF4-FFF2-40B4-BE49-F238E27FC236}">
                <a16:creationId xmlns:a16="http://schemas.microsoft.com/office/drawing/2014/main" id="{277977DD-E25A-45F8-85AE-183FE9F01541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6" name="任意多边形: 形状 25">
            <a:extLst>
              <a:ext uri="{FF2B5EF4-FFF2-40B4-BE49-F238E27FC236}">
                <a16:creationId xmlns:a16="http://schemas.microsoft.com/office/drawing/2014/main" id="{07BD0529-F17E-47AB-BCB4-6C1AA650B07D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7" name="任意多边形: 形状 28">
            <a:extLst>
              <a:ext uri="{FF2B5EF4-FFF2-40B4-BE49-F238E27FC236}">
                <a16:creationId xmlns:a16="http://schemas.microsoft.com/office/drawing/2014/main" id="{CE191657-FD3D-4647-A8B6-6B35643B5943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00503A5-A5F5-426A-A3D5-3CCB332198E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FD9FE413-E9B2-45DD-A6EE-28C31D08A086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C5D1750-C544-4EB3-9763-7F0561D1A067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E30F9353-CB3F-40E0-BB23-2412C42DA947}"/>
              </a:ext>
            </a:extLst>
          </p:cNvPr>
          <p:cNvGrpSpPr/>
          <p:nvPr userDrawn="1"/>
        </p:nvGrpSpPr>
        <p:grpSpPr>
          <a:xfrm>
            <a:off x="4430075" y="1038934"/>
            <a:ext cx="5780725" cy="637875"/>
            <a:chOff x="3961965" y="2042178"/>
            <a:chExt cx="4611738" cy="637875"/>
          </a:xfrm>
        </p:grpSpPr>
        <p:grpSp>
          <p:nvGrpSpPr>
            <p:cNvPr id="77" name="Group 63">
              <a:extLst>
                <a:ext uri="{FF2B5EF4-FFF2-40B4-BE49-F238E27FC236}">
                  <a16:creationId xmlns:a16="http://schemas.microsoft.com/office/drawing/2014/main" id="{A571DEF5-346C-49C8-8C96-A0561F27D4B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79" name="Rectangle: Rounded Corners 186">
                <a:extLst>
                  <a:ext uri="{FF2B5EF4-FFF2-40B4-BE49-F238E27FC236}">
                    <a16:creationId xmlns:a16="http://schemas.microsoft.com/office/drawing/2014/main" id="{007FC56B-EC97-4D4C-9C6E-E1C1682F1E9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0" name="Group 286">
                <a:extLst>
                  <a:ext uri="{FF2B5EF4-FFF2-40B4-BE49-F238E27FC236}">
                    <a16:creationId xmlns:a16="http://schemas.microsoft.com/office/drawing/2014/main" id="{8D782672-60D1-43F6-BD95-F8E91A518F3D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82" name="Rectangle: Rounded Corners 192">
                  <a:extLst>
                    <a:ext uri="{FF2B5EF4-FFF2-40B4-BE49-F238E27FC236}">
                      <a16:creationId xmlns:a16="http://schemas.microsoft.com/office/drawing/2014/main" id="{C71B3A08-C3E8-45B4-9528-1189E04A7387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83" name="Rectangle: Top Corners Rounded 193">
                  <a:extLst>
                    <a:ext uri="{FF2B5EF4-FFF2-40B4-BE49-F238E27FC236}">
                      <a16:creationId xmlns:a16="http://schemas.microsoft.com/office/drawing/2014/main" id="{EBB2A07D-D614-4E18-B8E4-189AD0643A04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1" name="TextBox 262">
                <a:extLst>
                  <a:ext uri="{FF2B5EF4-FFF2-40B4-BE49-F238E27FC236}">
                    <a16:creationId xmlns:a16="http://schemas.microsoft.com/office/drawing/2014/main" id="{DEFCDDEF-DC8F-4439-A680-4B08FB17690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78" name="Rectangle: Top Corners Rounded 232">
              <a:extLst>
                <a:ext uri="{FF2B5EF4-FFF2-40B4-BE49-F238E27FC236}">
                  <a16:creationId xmlns:a16="http://schemas.microsoft.com/office/drawing/2014/main" id="{38C3C761-F5BE-45BB-91DB-A3E9D42F1E48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F820F8A-A9D8-4D9F-9814-584F3335D1D7}"/>
              </a:ext>
            </a:extLst>
          </p:cNvPr>
          <p:cNvGrpSpPr/>
          <p:nvPr userDrawn="1"/>
        </p:nvGrpSpPr>
        <p:grpSpPr>
          <a:xfrm>
            <a:off x="4430075" y="2172044"/>
            <a:ext cx="5780725" cy="637875"/>
            <a:chOff x="3961965" y="2042178"/>
            <a:chExt cx="4611738" cy="637875"/>
          </a:xfrm>
        </p:grpSpPr>
        <p:grpSp>
          <p:nvGrpSpPr>
            <p:cNvPr id="85" name="Group 63">
              <a:extLst>
                <a:ext uri="{FF2B5EF4-FFF2-40B4-BE49-F238E27FC236}">
                  <a16:creationId xmlns:a16="http://schemas.microsoft.com/office/drawing/2014/main" id="{81DF12FA-D963-4F84-BFB8-83FF5C9244F2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87" name="Rectangle: Rounded Corners 186">
                <a:extLst>
                  <a:ext uri="{FF2B5EF4-FFF2-40B4-BE49-F238E27FC236}">
                    <a16:creationId xmlns:a16="http://schemas.microsoft.com/office/drawing/2014/main" id="{32E8E657-42AC-4314-8FBF-32F2FAB8D57A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B2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8" name="Group 286">
                <a:extLst>
                  <a:ext uri="{FF2B5EF4-FFF2-40B4-BE49-F238E27FC236}">
                    <a16:creationId xmlns:a16="http://schemas.microsoft.com/office/drawing/2014/main" id="{0E21D9F4-D528-4637-98E5-C33F47B9B97B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0" name="Rectangle: Rounded Corners 192">
                  <a:extLst>
                    <a:ext uri="{FF2B5EF4-FFF2-40B4-BE49-F238E27FC236}">
                      <a16:creationId xmlns:a16="http://schemas.microsoft.com/office/drawing/2014/main" id="{B093ADED-1BF5-459C-BD3A-3BFB5B9483A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1" name="Rectangle: Top Corners Rounded 193">
                  <a:extLst>
                    <a:ext uri="{FF2B5EF4-FFF2-40B4-BE49-F238E27FC236}">
                      <a16:creationId xmlns:a16="http://schemas.microsoft.com/office/drawing/2014/main" id="{C9D6B4FD-E804-465C-AE7A-8E6B72D19B1E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9" name="TextBox 262">
                <a:extLst>
                  <a:ext uri="{FF2B5EF4-FFF2-40B4-BE49-F238E27FC236}">
                    <a16:creationId xmlns:a16="http://schemas.microsoft.com/office/drawing/2014/main" id="{79996087-2CDB-4466-BBD9-60B84E9204F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86" name="Rectangle: Top Corners Rounded 232">
              <a:extLst>
                <a:ext uri="{FF2B5EF4-FFF2-40B4-BE49-F238E27FC236}">
                  <a16:creationId xmlns:a16="http://schemas.microsoft.com/office/drawing/2014/main" id="{02F58D63-02A1-4C12-887C-81677EACA361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2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761E3B7-80E3-44E6-B579-E8CC7AF34371}"/>
              </a:ext>
            </a:extLst>
          </p:cNvPr>
          <p:cNvGrpSpPr/>
          <p:nvPr userDrawn="1"/>
        </p:nvGrpSpPr>
        <p:grpSpPr>
          <a:xfrm>
            <a:off x="4430075" y="3305154"/>
            <a:ext cx="5780725" cy="637875"/>
            <a:chOff x="4430075" y="3307320"/>
            <a:chExt cx="5780725" cy="637875"/>
          </a:xfrm>
        </p:grpSpPr>
        <p:grpSp>
          <p:nvGrpSpPr>
            <p:cNvPr id="93" name="Group 63">
              <a:extLst>
                <a:ext uri="{FF2B5EF4-FFF2-40B4-BE49-F238E27FC236}">
                  <a16:creationId xmlns:a16="http://schemas.microsoft.com/office/drawing/2014/main" id="{9C88E2B1-6F20-456B-B44E-7336EB1BAE8A}"/>
                </a:ext>
              </a:extLst>
            </p:cNvPr>
            <p:cNvGrpSpPr/>
            <p:nvPr/>
          </p:nvGrpSpPr>
          <p:grpSpPr>
            <a:xfrm>
              <a:off x="4430075" y="3307323"/>
              <a:ext cx="5728235" cy="637872"/>
              <a:chOff x="5595957" y="1888529"/>
              <a:chExt cx="5395548" cy="753124"/>
            </a:xfrm>
          </p:grpSpPr>
          <p:sp>
            <p:nvSpPr>
              <p:cNvPr id="95" name="Rectangle: Rounded Corners 186">
                <a:extLst>
                  <a:ext uri="{FF2B5EF4-FFF2-40B4-BE49-F238E27FC236}">
                    <a16:creationId xmlns:a16="http://schemas.microsoft.com/office/drawing/2014/main" id="{863062E8-5914-419B-80B5-61238AD3F248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96" name="Group 286">
                <a:extLst>
                  <a:ext uri="{FF2B5EF4-FFF2-40B4-BE49-F238E27FC236}">
                    <a16:creationId xmlns:a16="http://schemas.microsoft.com/office/drawing/2014/main" id="{887E8241-6EE9-47A2-8033-66C13DE16133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8" name="Rectangle: Rounded Corners 192">
                  <a:extLst>
                    <a:ext uri="{FF2B5EF4-FFF2-40B4-BE49-F238E27FC236}">
                      <a16:creationId xmlns:a16="http://schemas.microsoft.com/office/drawing/2014/main" id="{32D2BCA7-2CB3-43D5-9360-39CA3BBFDCFD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9" name="Rectangle: Top Corners Rounded 193">
                  <a:extLst>
                    <a:ext uri="{FF2B5EF4-FFF2-40B4-BE49-F238E27FC236}">
                      <a16:creationId xmlns:a16="http://schemas.microsoft.com/office/drawing/2014/main" id="{63127E13-27B8-4C1C-B9ED-6752AFD230D2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97" name="TextBox 262">
                <a:extLst>
                  <a:ext uri="{FF2B5EF4-FFF2-40B4-BE49-F238E27FC236}">
                    <a16:creationId xmlns:a16="http://schemas.microsoft.com/office/drawing/2014/main" id="{590AB213-21BA-4EB7-90CE-CDD9E34C551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94" name="Rectangle: Top Corners Rounded 232">
              <a:extLst>
                <a:ext uri="{FF2B5EF4-FFF2-40B4-BE49-F238E27FC236}">
                  <a16:creationId xmlns:a16="http://schemas.microsoft.com/office/drawing/2014/main" id="{B4882F1C-F7DB-4F86-97FD-D61AD810A8CC}"/>
                </a:ext>
              </a:extLst>
            </p:cNvPr>
            <p:cNvSpPr/>
            <p:nvPr/>
          </p:nvSpPr>
          <p:spPr>
            <a:xfrm rot="16200000">
              <a:off x="9867595" y="3601986"/>
              <a:ext cx="637871" cy="485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30FF7B-4957-419E-8666-8771492EE813}"/>
              </a:ext>
            </a:extLst>
          </p:cNvPr>
          <p:cNvGrpSpPr/>
          <p:nvPr userDrawn="1"/>
        </p:nvGrpSpPr>
        <p:grpSpPr>
          <a:xfrm>
            <a:off x="4430075" y="4441514"/>
            <a:ext cx="5780725" cy="637875"/>
            <a:chOff x="3961965" y="2042178"/>
            <a:chExt cx="4611738" cy="637875"/>
          </a:xfrm>
        </p:grpSpPr>
        <p:grpSp>
          <p:nvGrpSpPr>
            <p:cNvPr id="101" name="Group 63">
              <a:extLst>
                <a:ext uri="{FF2B5EF4-FFF2-40B4-BE49-F238E27FC236}">
                  <a16:creationId xmlns:a16="http://schemas.microsoft.com/office/drawing/2014/main" id="{6D37E13C-5689-4933-9BD4-52F7CB7E0BDA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04" name="Rectangle: Rounded Corners 186">
                <a:extLst>
                  <a:ext uri="{FF2B5EF4-FFF2-40B4-BE49-F238E27FC236}">
                    <a16:creationId xmlns:a16="http://schemas.microsoft.com/office/drawing/2014/main" id="{61693D21-0997-41A4-A88A-99DB2333468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05" name="Group 286">
                <a:extLst>
                  <a:ext uri="{FF2B5EF4-FFF2-40B4-BE49-F238E27FC236}">
                    <a16:creationId xmlns:a16="http://schemas.microsoft.com/office/drawing/2014/main" id="{E889E4CE-03E7-47DC-80B8-375F6B481A7F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07" name="Rectangle: Rounded Corners 192">
                  <a:extLst>
                    <a:ext uri="{FF2B5EF4-FFF2-40B4-BE49-F238E27FC236}">
                      <a16:creationId xmlns:a16="http://schemas.microsoft.com/office/drawing/2014/main" id="{4C0A78BD-05A0-4831-8172-830B64125CD2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08" name="Rectangle: Top Corners Rounded 193">
                  <a:extLst>
                    <a:ext uri="{FF2B5EF4-FFF2-40B4-BE49-F238E27FC236}">
                      <a16:creationId xmlns:a16="http://schemas.microsoft.com/office/drawing/2014/main" id="{F2940DA2-3908-4B8E-B4B0-54E7B9A904FB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06" name="TextBox 262">
                <a:extLst>
                  <a:ext uri="{FF2B5EF4-FFF2-40B4-BE49-F238E27FC236}">
                    <a16:creationId xmlns:a16="http://schemas.microsoft.com/office/drawing/2014/main" id="{2D2F805F-97B0-43E0-907D-4EDA2CA8707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02" name="Rectangle: Top Corners Rounded 232">
              <a:extLst>
                <a:ext uri="{FF2B5EF4-FFF2-40B4-BE49-F238E27FC236}">
                  <a16:creationId xmlns:a16="http://schemas.microsoft.com/office/drawing/2014/main" id="{0E3F1DBA-7B40-4BB1-BE7A-898734ABEFB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BF71DE4-A267-4A98-993D-499D040DF0E9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1E0B2E1-F073-4F1E-8E6E-6D4DEF09ABEA}"/>
              </a:ext>
            </a:extLst>
          </p:cNvPr>
          <p:cNvGrpSpPr/>
          <p:nvPr userDrawn="1"/>
        </p:nvGrpSpPr>
        <p:grpSpPr>
          <a:xfrm>
            <a:off x="4423118" y="4438265"/>
            <a:ext cx="5794638" cy="637875"/>
            <a:chOff x="3961965" y="2042178"/>
            <a:chExt cx="4611738" cy="637875"/>
          </a:xfrm>
        </p:grpSpPr>
        <p:grpSp>
          <p:nvGrpSpPr>
            <p:cNvPr id="110" name="Group 63">
              <a:extLst>
                <a:ext uri="{FF2B5EF4-FFF2-40B4-BE49-F238E27FC236}">
                  <a16:creationId xmlns:a16="http://schemas.microsoft.com/office/drawing/2014/main" id="{079B03B4-6742-4C7C-BA1E-2B0A422DA2C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12" name="Rectangle: Rounded Corners 186">
                <a:extLst>
                  <a:ext uri="{FF2B5EF4-FFF2-40B4-BE49-F238E27FC236}">
                    <a16:creationId xmlns:a16="http://schemas.microsoft.com/office/drawing/2014/main" id="{2E2D3ECE-3E34-465C-B985-8EE7B88830E6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13" name="Group 286">
                <a:extLst>
                  <a:ext uri="{FF2B5EF4-FFF2-40B4-BE49-F238E27FC236}">
                    <a16:creationId xmlns:a16="http://schemas.microsoft.com/office/drawing/2014/main" id="{C4F8DD36-DEFE-4C15-870F-52BA6C5C5E5A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15" name="Rectangle: Rounded Corners 192">
                  <a:extLst>
                    <a:ext uri="{FF2B5EF4-FFF2-40B4-BE49-F238E27FC236}">
                      <a16:creationId xmlns:a16="http://schemas.microsoft.com/office/drawing/2014/main" id="{796C666F-0787-4BE7-AA97-4BB714281C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16" name="Rectangle: Top Corners Rounded 193">
                  <a:extLst>
                    <a:ext uri="{FF2B5EF4-FFF2-40B4-BE49-F238E27FC236}">
                      <a16:creationId xmlns:a16="http://schemas.microsoft.com/office/drawing/2014/main" id="{30C14A2E-B58B-46DA-B5AC-54D0F6650C7F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14" name="TextBox 262">
                <a:extLst>
                  <a:ext uri="{FF2B5EF4-FFF2-40B4-BE49-F238E27FC236}">
                    <a16:creationId xmlns:a16="http://schemas.microsoft.com/office/drawing/2014/main" id="{48EE1A7D-04EB-40F8-832F-D390971256C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11" name="Rectangle: Top Corners Rounded 232">
              <a:extLst>
                <a:ext uri="{FF2B5EF4-FFF2-40B4-BE49-F238E27FC236}">
                  <a16:creationId xmlns:a16="http://schemas.microsoft.com/office/drawing/2014/main" id="{692B5E05-BC4A-4CAF-9EA9-7928E3C6CB0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B0BD78F6-B893-4ACD-B0C2-3410B617F3C2}"/>
              </a:ext>
            </a:extLst>
          </p:cNvPr>
          <p:cNvSpPr/>
          <p:nvPr userDrawn="1"/>
        </p:nvSpPr>
        <p:spPr>
          <a:xfrm>
            <a:off x="100800" y="79200"/>
            <a:ext cx="176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汇报提纲</a:t>
            </a:r>
          </a:p>
        </p:txBody>
      </p:sp>
      <p:sp>
        <p:nvSpPr>
          <p:cNvPr id="118" name="Slide Number Placeholder 5">
            <a:extLst>
              <a:ext uri="{FF2B5EF4-FFF2-40B4-BE49-F238E27FC236}">
                <a16:creationId xmlns:a16="http://schemas.microsoft.com/office/drawing/2014/main" id="{8C156CEB-E6EB-4B38-A187-DA807FE70D6D}"/>
              </a:ext>
            </a:extLst>
          </p:cNvPr>
          <p:cNvSpPr txBox="1">
            <a:spLocks/>
          </p:cNvSpPr>
          <p:nvPr userDrawn="1"/>
        </p:nvSpPr>
        <p:spPr>
          <a:xfrm>
            <a:off x="11642726" y="6604000"/>
            <a:ext cx="425450" cy="25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17AE339-2240-4DBB-A29E-9F3E437FF18D}"/>
              </a:ext>
            </a:extLst>
          </p:cNvPr>
          <p:cNvGrpSpPr/>
          <p:nvPr userDrawn="1"/>
        </p:nvGrpSpPr>
        <p:grpSpPr>
          <a:xfrm>
            <a:off x="4430075" y="5573540"/>
            <a:ext cx="5780725" cy="637875"/>
            <a:chOff x="3961965" y="2042178"/>
            <a:chExt cx="4611738" cy="637875"/>
          </a:xfrm>
        </p:grpSpPr>
        <p:grpSp>
          <p:nvGrpSpPr>
            <p:cNvPr id="120" name="Group 63">
              <a:extLst>
                <a:ext uri="{FF2B5EF4-FFF2-40B4-BE49-F238E27FC236}">
                  <a16:creationId xmlns:a16="http://schemas.microsoft.com/office/drawing/2014/main" id="{362BE3D0-FFEA-4553-8CE6-BD863BA5E414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23" name="Rectangle: Rounded Corners 186">
                <a:extLst>
                  <a:ext uri="{FF2B5EF4-FFF2-40B4-BE49-F238E27FC236}">
                    <a16:creationId xmlns:a16="http://schemas.microsoft.com/office/drawing/2014/main" id="{5AC07454-78DF-4AB6-8D8D-069E6986EE6D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24" name="Group 286">
                <a:extLst>
                  <a:ext uri="{FF2B5EF4-FFF2-40B4-BE49-F238E27FC236}">
                    <a16:creationId xmlns:a16="http://schemas.microsoft.com/office/drawing/2014/main" id="{EFDA1A89-4878-4981-8127-D29CEF2394A7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26" name="Rectangle: Rounded Corners 192">
                  <a:extLst>
                    <a:ext uri="{FF2B5EF4-FFF2-40B4-BE49-F238E27FC236}">
                      <a16:creationId xmlns:a16="http://schemas.microsoft.com/office/drawing/2014/main" id="{618DBFBF-5613-4605-AEE0-C0F4A1F4C4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27" name="Rectangle: Top Corners Rounded 193">
                  <a:extLst>
                    <a:ext uri="{FF2B5EF4-FFF2-40B4-BE49-F238E27FC236}">
                      <a16:creationId xmlns:a16="http://schemas.microsoft.com/office/drawing/2014/main" id="{6E957ACB-FBDC-4554-B028-1B8436A0D9FA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25" name="TextBox 262">
                <a:extLst>
                  <a:ext uri="{FF2B5EF4-FFF2-40B4-BE49-F238E27FC236}">
                    <a16:creationId xmlns:a16="http://schemas.microsoft.com/office/drawing/2014/main" id="{7E5CCB0B-BD04-40FB-A0C0-D29A640798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21" name="Rectangle: Top Corners Rounded 232">
              <a:extLst>
                <a:ext uri="{FF2B5EF4-FFF2-40B4-BE49-F238E27FC236}">
                  <a16:creationId xmlns:a16="http://schemas.microsoft.com/office/drawing/2014/main" id="{6808E4CE-A2E7-4055-9ED7-9D4C9F8B7579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8580D15-E16A-44B1-A232-185928A97CBD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D3C1827-ECF3-47C1-9AFF-84053A976763}"/>
              </a:ext>
            </a:extLst>
          </p:cNvPr>
          <p:cNvGrpSpPr/>
          <p:nvPr userDrawn="1"/>
        </p:nvGrpSpPr>
        <p:grpSpPr>
          <a:xfrm>
            <a:off x="4423118" y="5571376"/>
            <a:ext cx="5794638" cy="637875"/>
            <a:chOff x="3961965" y="2042178"/>
            <a:chExt cx="4611738" cy="637875"/>
          </a:xfrm>
        </p:grpSpPr>
        <p:grpSp>
          <p:nvGrpSpPr>
            <p:cNvPr id="129" name="Group 63">
              <a:extLst>
                <a:ext uri="{FF2B5EF4-FFF2-40B4-BE49-F238E27FC236}">
                  <a16:creationId xmlns:a16="http://schemas.microsoft.com/office/drawing/2014/main" id="{C416E7A4-BB12-4B1B-A605-A180C92DB00E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31" name="Rectangle: Rounded Corners 186">
                <a:extLst>
                  <a:ext uri="{FF2B5EF4-FFF2-40B4-BE49-F238E27FC236}">
                    <a16:creationId xmlns:a16="http://schemas.microsoft.com/office/drawing/2014/main" id="{2174E473-581C-4B55-B86A-4F5EB4121114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32" name="Group 286">
                <a:extLst>
                  <a:ext uri="{FF2B5EF4-FFF2-40B4-BE49-F238E27FC236}">
                    <a16:creationId xmlns:a16="http://schemas.microsoft.com/office/drawing/2014/main" id="{7DBB853C-4D40-4BDF-8C9B-A929F35BA901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34" name="Rectangle: Rounded Corners 192">
                  <a:extLst>
                    <a:ext uri="{FF2B5EF4-FFF2-40B4-BE49-F238E27FC236}">
                      <a16:creationId xmlns:a16="http://schemas.microsoft.com/office/drawing/2014/main" id="{562945CB-EF61-48FC-8456-E38DE41AAE38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35" name="Rectangle: Top Corners Rounded 193">
                  <a:extLst>
                    <a:ext uri="{FF2B5EF4-FFF2-40B4-BE49-F238E27FC236}">
                      <a16:creationId xmlns:a16="http://schemas.microsoft.com/office/drawing/2014/main" id="{E8D4CC2D-BF75-4E5A-A096-CCBA75E5A658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33" name="TextBox 262">
                <a:extLst>
                  <a:ext uri="{FF2B5EF4-FFF2-40B4-BE49-F238E27FC236}">
                    <a16:creationId xmlns:a16="http://schemas.microsoft.com/office/drawing/2014/main" id="{E9BF9897-BA49-43B5-8FF0-73B788B02AE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</p:grpSp>
        <p:sp>
          <p:nvSpPr>
            <p:cNvPr id="130" name="Rectangle: Top Corners Rounded 232">
              <a:extLst>
                <a:ext uri="{FF2B5EF4-FFF2-40B4-BE49-F238E27FC236}">
                  <a16:creationId xmlns:a16="http://schemas.microsoft.com/office/drawing/2014/main" id="{D59C7FAF-C5AA-4C95-8D0B-75C8AAE8381B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C2E7720D-FBE5-41B8-BF62-032D8E058BBB}"/>
              </a:ext>
            </a:extLst>
          </p:cNvPr>
          <p:cNvSpPr/>
          <p:nvPr userDrawn="1"/>
        </p:nvSpPr>
        <p:spPr>
          <a:xfrm>
            <a:off x="2086160" y="1038934"/>
            <a:ext cx="942974" cy="517031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6AA316C-C8A0-4A0F-913A-3592642D9B08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8" name="任意多边形: 形状 23">
            <a:extLst>
              <a:ext uri="{FF2B5EF4-FFF2-40B4-BE49-F238E27FC236}">
                <a16:creationId xmlns:a16="http://schemas.microsoft.com/office/drawing/2014/main" id="{160D5A2B-2AA0-4E8F-A29E-BB56CA21D4A9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任意多边形: 形状 24">
            <a:extLst>
              <a:ext uri="{FF2B5EF4-FFF2-40B4-BE49-F238E27FC236}">
                <a16:creationId xmlns:a16="http://schemas.microsoft.com/office/drawing/2014/main" id="{E18C0016-19AF-4AEF-9C75-D60F1CFBDA53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0" name="任意多边形: 形状 25">
            <a:extLst>
              <a:ext uri="{FF2B5EF4-FFF2-40B4-BE49-F238E27FC236}">
                <a16:creationId xmlns:a16="http://schemas.microsoft.com/office/drawing/2014/main" id="{54510AE1-72B7-473C-8878-F091496BFD68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1" name="任意多边形: 形状 28">
            <a:extLst>
              <a:ext uri="{FF2B5EF4-FFF2-40B4-BE49-F238E27FC236}">
                <a16:creationId xmlns:a16="http://schemas.microsoft.com/office/drawing/2014/main" id="{36BB3429-4901-49E6-B67C-E1980F4DB409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14D76357-0192-4EB0-88B5-FC902FEDE5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65B24FF6-F57A-4A79-9F59-6FCC28AF47C6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80A9867-4515-4612-8C47-3D4D56A5F443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4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E30F9353-CB3F-40E0-BB23-2412C42DA947}"/>
              </a:ext>
            </a:extLst>
          </p:cNvPr>
          <p:cNvGrpSpPr/>
          <p:nvPr userDrawn="1"/>
        </p:nvGrpSpPr>
        <p:grpSpPr>
          <a:xfrm>
            <a:off x="4430075" y="1038934"/>
            <a:ext cx="5780725" cy="637875"/>
            <a:chOff x="3961965" y="2042178"/>
            <a:chExt cx="4611738" cy="637875"/>
          </a:xfrm>
        </p:grpSpPr>
        <p:grpSp>
          <p:nvGrpSpPr>
            <p:cNvPr id="77" name="Group 63">
              <a:extLst>
                <a:ext uri="{FF2B5EF4-FFF2-40B4-BE49-F238E27FC236}">
                  <a16:creationId xmlns:a16="http://schemas.microsoft.com/office/drawing/2014/main" id="{A571DEF5-346C-49C8-8C96-A0561F27D4B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79" name="Rectangle: Rounded Corners 186">
                <a:extLst>
                  <a:ext uri="{FF2B5EF4-FFF2-40B4-BE49-F238E27FC236}">
                    <a16:creationId xmlns:a16="http://schemas.microsoft.com/office/drawing/2014/main" id="{007FC56B-EC97-4D4C-9C6E-E1C1682F1E9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0" name="Group 286">
                <a:extLst>
                  <a:ext uri="{FF2B5EF4-FFF2-40B4-BE49-F238E27FC236}">
                    <a16:creationId xmlns:a16="http://schemas.microsoft.com/office/drawing/2014/main" id="{8D782672-60D1-43F6-BD95-F8E91A518F3D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82" name="Rectangle: Rounded Corners 192">
                  <a:extLst>
                    <a:ext uri="{FF2B5EF4-FFF2-40B4-BE49-F238E27FC236}">
                      <a16:creationId xmlns:a16="http://schemas.microsoft.com/office/drawing/2014/main" id="{C71B3A08-C3E8-45B4-9528-1189E04A7387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83" name="Rectangle: Top Corners Rounded 193">
                  <a:extLst>
                    <a:ext uri="{FF2B5EF4-FFF2-40B4-BE49-F238E27FC236}">
                      <a16:creationId xmlns:a16="http://schemas.microsoft.com/office/drawing/2014/main" id="{EBB2A07D-D614-4E18-B8E4-189AD0643A04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1" name="TextBox 262">
                <a:extLst>
                  <a:ext uri="{FF2B5EF4-FFF2-40B4-BE49-F238E27FC236}">
                    <a16:creationId xmlns:a16="http://schemas.microsoft.com/office/drawing/2014/main" id="{DEFCDDEF-DC8F-4439-A680-4B08FB17690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78" name="Rectangle: Top Corners Rounded 232">
              <a:extLst>
                <a:ext uri="{FF2B5EF4-FFF2-40B4-BE49-F238E27FC236}">
                  <a16:creationId xmlns:a16="http://schemas.microsoft.com/office/drawing/2014/main" id="{38C3C761-F5BE-45BB-91DB-A3E9D42F1E48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F820F8A-A9D8-4D9F-9814-584F3335D1D7}"/>
              </a:ext>
            </a:extLst>
          </p:cNvPr>
          <p:cNvGrpSpPr/>
          <p:nvPr userDrawn="1"/>
        </p:nvGrpSpPr>
        <p:grpSpPr>
          <a:xfrm>
            <a:off x="4430075" y="2172044"/>
            <a:ext cx="5780725" cy="637875"/>
            <a:chOff x="3961965" y="2042178"/>
            <a:chExt cx="4611738" cy="637875"/>
          </a:xfrm>
        </p:grpSpPr>
        <p:grpSp>
          <p:nvGrpSpPr>
            <p:cNvPr id="85" name="Group 63">
              <a:extLst>
                <a:ext uri="{FF2B5EF4-FFF2-40B4-BE49-F238E27FC236}">
                  <a16:creationId xmlns:a16="http://schemas.microsoft.com/office/drawing/2014/main" id="{81DF12FA-D963-4F84-BFB8-83FF5C9244F2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87" name="Rectangle: Rounded Corners 186">
                <a:extLst>
                  <a:ext uri="{FF2B5EF4-FFF2-40B4-BE49-F238E27FC236}">
                    <a16:creationId xmlns:a16="http://schemas.microsoft.com/office/drawing/2014/main" id="{32E8E657-42AC-4314-8FBF-32F2FAB8D57A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8" name="Group 286">
                <a:extLst>
                  <a:ext uri="{FF2B5EF4-FFF2-40B4-BE49-F238E27FC236}">
                    <a16:creationId xmlns:a16="http://schemas.microsoft.com/office/drawing/2014/main" id="{0E21D9F4-D528-4637-98E5-C33F47B9B97B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0" name="Rectangle: Rounded Corners 192">
                  <a:extLst>
                    <a:ext uri="{FF2B5EF4-FFF2-40B4-BE49-F238E27FC236}">
                      <a16:creationId xmlns:a16="http://schemas.microsoft.com/office/drawing/2014/main" id="{B093ADED-1BF5-459C-BD3A-3BFB5B9483A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1" name="Rectangle: Top Corners Rounded 193">
                  <a:extLst>
                    <a:ext uri="{FF2B5EF4-FFF2-40B4-BE49-F238E27FC236}">
                      <a16:creationId xmlns:a16="http://schemas.microsoft.com/office/drawing/2014/main" id="{C9D6B4FD-E804-465C-AE7A-8E6B72D19B1E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9" name="TextBox 262">
                <a:extLst>
                  <a:ext uri="{FF2B5EF4-FFF2-40B4-BE49-F238E27FC236}">
                    <a16:creationId xmlns:a16="http://schemas.microsoft.com/office/drawing/2014/main" id="{79996087-2CDB-4466-BBD9-60B84E9204F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86" name="Rectangle: Top Corners Rounded 232">
              <a:extLst>
                <a:ext uri="{FF2B5EF4-FFF2-40B4-BE49-F238E27FC236}">
                  <a16:creationId xmlns:a16="http://schemas.microsoft.com/office/drawing/2014/main" id="{02F58D63-02A1-4C12-887C-81677EACA361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761E3B7-80E3-44E6-B579-E8CC7AF34371}"/>
              </a:ext>
            </a:extLst>
          </p:cNvPr>
          <p:cNvGrpSpPr/>
          <p:nvPr userDrawn="1"/>
        </p:nvGrpSpPr>
        <p:grpSpPr>
          <a:xfrm>
            <a:off x="4430075" y="3305154"/>
            <a:ext cx="5780725" cy="637875"/>
            <a:chOff x="4430075" y="3307320"/>
            <a:chExt cx="5780725" cy="637875"/>
          </a:xfrm>
        </p:grpSpPr>
        <p:grpSp>
          <p:nvGrpSpPr>
            <p:cNvPr id="93" name="Group 63">
              <a:extLst>
                <a:ext uri="{FF2B5EF4-FFF2-40B4-BE49-F238E27FC236}">
                  <a16:creationId xmlns:a16="http://schemas.microsoft.com/office/drawing/2014/main" id="{9C88E2B1-6F20-456B-B44E-7336EB1BAE8A}"/>
                </a:ext>
              </a:extLst>
            </p:cNvPr>
            <p:cNvGrpSpPr/>
            <p:nvPr/>
          </p:nvGrpSpPr>
          <p:grpSpPr>
            <a:xfrm>
              <a:off x="4430075" y="3307323"/>
              <a:ext cx="5728235" cy="637872"/>
              <a:chOff x="5595957" y="1888529"/>
              <a:chExt cx="5395548" cy="753124"/>
            </a:xfrm>
          </p:grpSpPr>
          <p:sp>
            <p:nvSpPr>
              <p:cNvPr id="95" name="Rectangle: Rounded Corners 186">
                <a:extLst>
                  <a:ext uri="{FF2B5EF4-FFF2-40B4-BE49-F238E27FC236}">
                    <a16:creationId xmlns:a16="http://schemas.microsoft.com/office/drawing/2014/main" id="{863062E8-5914-419B-80B5-61238AD3F248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B2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96" name="Group 286">
                <a:extLst>
                  <a:ext uri="{FF2B5EF4-FFF2-40B4-BE49-F238E27FC236}">
                    <a16:creationId xmlns:a16="http://schemas.microsoft.com/office/drawing/2014/main" id="{887E8241-6EE9-47A2-8033-66C13DE16133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8" name="Rectangle: Rounded Corners 192">
                  <a:extLst>
                    <a:ext uri="{FF2B5EF4-FFF2-40B4-BE49-F238E27FC236}">
                      <a16:creationId xmlns:a16="http://schemas.microsoft.com/office/drawing/2014/main" id="{32D2BCA7-2CB3-43D5-9360-39CA3BBFDCFD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9" name="Rectangle: Top Corners Rounded 193">
                  <a:extLst>
                    <a:ext uri="{FF2B5EF4-FFF2-40B4-BE49-F238E27FC236}">
                      <a16:creationId xmlns:a16="http://schemas.microsoft.com/office/drawing/2014/main" id="{63127E13-27B8-4C1C-B9ED-6752AFD230D2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97" name="TextBox 262">
                <a:extLst>
                  <a:ext uri="{FF2B5EF4-FFF2-40B4-BE49-F238E27FC236}">
                    <a16:creationId xmlns:a16="http://schemas.microsoft.com/office/drawing/2014/main" id="{590AB213-21BA-4EB7-90CE-CDD9E34C551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94" name="Rectangle: Top Corners Rounded 232">
              <a:extLst>
                <a:ext uri="{FF2B5EF4-FFF2-40B4-BE49-F238E27FC236}">
                  <a16:creationId xmlns:a16="http://schemas.microsoft.com/office/drawing/2014/main" id="{B4882F1C-F7DB-4F86-97FD-D61AD810A8CC}"/>
                </a:ext>
              </a:extLst>
            </p:cNvPr>
            <p:cNvSpPr/>
            <p:nvPr/>
          </p:nvSpPr>
          <p:spPr>
            <a:xfrm rot="16200000">
              <a:off x="9867595" y="3601986"/>
              <a:ext cx="637871" cy="485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2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30FF7B-4957-419E-8666-8771492EE813}"/>
              </a:ext>
            </a:extLst>
          </p:cNvPr>
          <p:cNvGrpSpPr/>
          <p:nvPr userDrawn="1"/>
        </p:nvGrpSpPr>
        <p:grpSpPr>
          <a:xfrm>
            <a:off x="4430075" y="4441514"/>
            <a:ext cx="5780725" cy="637875"/>
            <a:chOff x="3961965" y="2042178"/>
            <a:chExt cx="4611738" cy="637875"/>
          </a:xfrm>
        </p:grpSpPr>
        <p:grpSp>
          <p:nvGrpSpPr>
            <p:cNvPr id="101" name="Group 63">
              <a:extLst>
                <a:ext uri="{FF2B5EF4-FFF2-40B4-BE49-F238E27FC236}">
                  <a16:creationId xmlns:a16="http://schemas.microsoft.com/office/drawing/2014/main" id="{6D37E13C-5689-4933-9BD4-52F7CB7E0BDA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04" name="Rectangle: Rounded Corners 186">
                <a:extLst>
                  <a:ext uri="{FF2B5EF4-FFF2-40B4-BE49-F238E27FC236}">
                    <a16:creationId xmlns:a16="http://schemas.microsoft.com/office/drawing/2014/main" id="{61693D21-0997-41A4-A88A-99DB2333468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05" name="Group 286">
                <a:extLst>
                  <a:ext uri="{FF2B5EF4-FFF2-40B4-BE49-F238E27FC236}">
                    <a16:creationId xmlns:a16="http://schemas.microsoft.com/office/drawing/2014/main" id="{E889E4CE-03E7-47DC-80B8-375F6B481A7F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07" name="Rectangle: Rounded Corners 192">
                  <a:extLst>
                    <a:ext uri="{FF2B5EF4-FFF2-40B4-BE49-F238E27FC236}">
                      <a16:creationId xmlns:a16="http://schemas.microsoft.com/office/drawing/2014/main" id="{4C0A78BD-05A0-4831-8172-830B64125CD2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08" name="Rectangle: Top Corners Rounded 193">
                  <a:extLst>
                    <a:ext uri="{FF2B5EF4-FFF2-40B4-BE49-F238E27FC236}">
                      <a16:creationId xmlns:a16="http://schemas.microsoft.com/office/drawing/2014/main" id="{F2940DA2-3908-4B8E-B4B0-54E7B9A904FB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06" name="TextBox 262">
                <a:extLst>
                  <a:ext uri="{FF2B5EF4-FFF2-40B4-BE49-F238E27FC236}">
                    <a16:creationId xmlns:a16="http://schemas.microsoft.com/office/drawing/2014/main" id="{2D2F805F-97B0-43E0-907D-4EDA2CA8707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02" name="Rectangle: Top Corners Rounded 232">
              <a:extLst>
                <a:ext uri="{FF2B5EF4-FFF2-40B4-BE49-F238E27FC236}">
                  <a16:creationId xmlns:a16="http://schemas.microsoft.com/office/drawing/2014/main" id="{0E3F1DBA-7B40-4BB1-BE7A-898734ABEFB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BF71DE4-A267-4A98-993D-499D040DF0E9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1E0B2E1-F073-4F1E-8E6E-6D4DEF09ABEA}"/>
              </a:ext>
            </a:extLst>
          </p:cNvPr>
          <p:cNvGrpSpPr/>
          <p:nvPr userDrawn="1"/>
        </p:nvGrpSpPr>
        <p:grpSpPr>
          <a:xfrm>
            <a:off x="4423118" y="4438265"/>
            <a:ext cx="5794638" cy="637875"/>
            <a:chOff x="3961965" y="2042178"/>
            <a:chExt cx="4611738" cy="637875"/>
          </a:xfrm>
        </p:grpSpPr>
        <p:grpSp>
          <p:nvGrpSpPr>
            <p:cNvPr id="110" name="Group 63">
              <a:extLst>
                <a:ext uri="{FF2B5EF4-FFF2-40B4-BE49-F238E27FC236}">
                  <a16:creationId xmlns:a16="http://schemas.microsoft.com/office/drawing/2014/main" id="{079B03B4-6742-4C7C-BA1E-2B0A422DA2C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12" name="Rectangle: Rounded Corners 186">
                <a:extLst>
                  <a:ext uri="{FF2B5EF4-FFF2-40B4-BE49-F238E27FC236}">
                    <a16:creationId xmlns:a16="http://schemas.microsoft.com/office/drawing/2014/main" id="{2E2D3ECE-3E34-465C-B985-8EE7B88830E6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13" name="Group 286">
                <a:extLst>
                  <a:ext uri="{FF2B5EF4-FFF2-40B4-BE49-F238E27FC236}">
                    <a16:creationId xmlns:a16="http://schemas.microsoft.com/office/drawing/2014/main" id="{C4F8DD36-DEFE-4C15-870F-52BA6C5C5E5A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15" name="Rectangle: Rounded Corners 192">
                  <a:extLst>
                    <a:ext uri="{FF2B5EF4-FFF2-40B4-BE49-F238E27FC236}">
                      <a16:creationId xmlns:a16="http://schemas.microsoft.com/office/drawing/2014/main" id="{796C666F-0787-4BE7-AA97-4BB714281C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16" name="Rectangle: Top Corners Rounded 193">
                  <a:extLst>
                    <a:ext uri="{FF2B5EF4-FFF2-40B4-BE49-F238E27FC236}">
                      <a16:creationId xmlns:a16="http://schemas.microsoft.com/office/drawing/2014/main" id="{30C14A2E-B58B-46DA-B5AC-54D0F6650C7F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14" name="TextBox 262">
                <a:extLst>
                  <a:ext uri="{FF2B5EF4-FFF2-40B4-BE49-F238E27FC236}">
                    <a16:creationId xmlns:a16="http://schemas.microsoft.com/office/drawing/2014/main" id="{48EE1A7D-04EB-40F8-832F-D390971256C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11" name="Rectangle: Top Corners Rounded 232">
              <a:extLst>
                <a:ext uri="{FF2B5EF4-FFF2-40B4-BE49-F238E27FC236}">
                  <a16:creationId xmlns:a16="http://schemas.microsoft.com/office/drawing/2014/main" id="{692B5E05-BC4A-4CAF-9EA9-7928E3C6CB0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B0BD78F6-B893-4ACD-B0C2-3410B617F3C2}"/>
              </a:ext>
            </a:extLst>
          </p:cNvPr>
          <p:cNvSpPr/>
          <p:nvPr userDrawn="1"/>
        </p:nvSpPr>
        <p:spPr>
          <a:xfrm>
            <a:off x="100800" y="79200"/>
            <a:ext cx="176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汇报提纲</a:t>
            </a:r>
          </a:p>
        </p:txBody>
      </p:sp>
      <p:sp>
        <p:nvSpPr>
          <p:cNvPr id="118" name="Slide Number Placeholder 5">
            <a:extLst>
              <a:ext uri="{FF2B5EF4-FFF2-40B4-BE49-F238E27FC236}">
                <a16:creationId xmlns:a16="http://schemas.microsoft.com/office/drawing/2014/main" id="{8C156CEB-E6EB-4B38-A187-DA807FE70D6D}"/>
              </a:ext>
            </a:extLst>
          </p:cNvPr>
          <p:cNvSpPr txBox="1">
            <a:spLocks/>
          </p:cNvSpPr>
          <p:nvPr userDrawn="1"/>
        </p:nvSpPr>
        <p:spPr>
          <a:xfrm>
            <a:off x="11642726" y="6604000"/>
            <a:ext cx="425450" cy="25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17AE339-2240-4DBB-A29E-9F3E437FF18D}"/>
              </a:ext>
            </a:extLst>
          </p:cNvPr>
          <p:cNvGrpSpPr/>
          <p:nvPr userDrawn="1"/>
        </p:nvGrpSpPr>
        <p:grpSpPr>
          <a:xfrm>
            <a:off x="4430075" y="5573540"/>
            <a:ext cx="5780725" cy="637875"/>
            <a:chOff x="3961965" y="2042178"/>
            <a:chExt cx="4611738" cy="637875"/>
          </a:xfrm>
        </p:grpSpPr>
        <p:grpSp>
          <p:nvGrpSpPr>
            <p:cNvPr id="120" name="Group 63">
              <a:extLst>
                <a:ext uri="{FF2B5EF4-FFF2-40B4-BE49-F238E27FC236}">
                  <a16:creationId xmlns:a16="http://schemas.microsoft.com/office/drawing/2014/main" id="{362BE3D0-FFEA-4553-8CE6-BD863BA5E414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23" name="Rectangle: Rounded Corners 186">
                <a:extLst>
                  <a:ext uri="{FF2B5EF4-FFF2-40B4-BE49-F238E27FC236}">
                    <a16:creationId xmlns:a16="http://schemas.microsoft.com/office/drawing/2014/main" id="{5AC07454-78DF-4AB6-8D8D-069E6986EE6D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24" name="Group 286">
                <a:extLst>
                  <a:ext uri="{FF2B5EF4-FFF2-40B4-BE49-F238E27FC236}">
                    <a16:creationId xmlns:a16="http://schemas.microsoft.com/office/drawing/2014/main" id="{EFDA1A89-4878-4981-8127-D29CEF2394A7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26" name="Rectangle: Rounded Corners 192">
                  <a:extLst>
                    <a:ext uri="{FF2B5EF4-FFF2-40B4-BE49-F238E27FC236}">
                      <a16:creationId xmlns:a16="http://schemas.microsoft.com/office/drawing/2014/main" id="{618DBFBF-5613-4605-AEE0-C0F4A1F4C4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27" name="Rectangle: Top Corners Rounded 193">
                  <a:extLst>
                    <a:ext uri="{FF2B5EF4-FFF2-40B4-BE49-F238E27FC236}">
                      <a16:creationId xmlns:a16="http://schemas.microsoft.com/office/drawing/2014/main" id="{6E957ACB-FBDC-4554-B028-1B8436A0D9FA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25" name="TextBox 262">
                <a:extLst>
                  <a:ext uri="{FF2B5EF4-FFF2-40B4-BE49-F238E27FC236}">
                    <a16:creationId xmlns:a16="http://schemas.microsoft.com/office/drawing/2014/main" id="{7E5CCB0B-BD04-40FB-A0C0-D29A640798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21" name="Rectangle: Top Corners Rounded 232">
              <a:extLst>
                <a:ext uri="{FF2B5EF4-FFF2-40B4-BE49-F238E27FC236}">
                  <a16:creationId xmlns:a16="http://schemas.microsoft.com/office/drawing/2014/main" id="{6808E4CE-A2E7-4055-9ED7-9D4C9F8B7579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8580D15-E16A-44B1-A232-185928A97CBD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D3C1827-ECF3-47C1-9AFF-84053A976763}"/>
              </a:ext>
            </a:extLst>
          </p:cNvPr>
          <p:cNvGrpSpPr/>
          <p:nvPr userDrawn="1"/>
        </p:nvGrpSpPr>
        <p:grpSpPr>
          <a:xfrm>
            <a:off x="4423118" y="5571376"/>
            <a:ext cx="5794638" cy="637875"/>
            <a:chOff x="3961965" y="2042178"/>
            <a:chExt cx="4611738" cy="637875"/>
          </a:xfrm>
        </p:grpSpPr>
        <p:grpSp>
          <p:nvGrpSpPr>
            <p:cNvPr id="129" name="Group 63">
              <a:extLst>
                <a:ext uri="{FF2B5EF4-FFF2-40B4-BE49-F238E27FC236}">
                  <a16:creationId xmlns:a16="http://schemas.microsoft.com/office/drawing/2014/main" id="{C416E7A4-BB12-4B1B-A605-A180C92DB00E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31" name="Rectangle: Rounded Corners 186">
                <a:extLst>
                  <a:ext uri="{FF2B5EF4-FFF2-40B4-BE49-F238E27FC236}">
                    <a16:creationId xmlns:a16="http://schemas.microsoft.com/office/drawing/2014/main" id="{2174E473-581C-4B55-B86A-4F5EB4121114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32" name="Group 286">
                <a:extLst>
                  <a:ext uri="{FF2B5EF4-FFF2-40B4-BE49-F238E27FC236}">
                    <a16:creationId xmlns:a16="http://schemas.microsoft.com/office/drawing/2014/main" id="{7DBB853C-4D40-4BDF-8C9B-A929F35BA901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34" name="Rectangle: Rounded Corners 192">
                  <a:extLst>
                    <a:ext uri="{FF2B5EF4-FFF2-40B4-BE49-F238E27FC236}">
                      <a16:creationId xmlns:a16="http://schemas.microsoft.com/office/drawing/2014/main" id="{562945CB-EF61-48FC-8456-E38DE41AAE38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35" name="Rectangle: Top Corners Rounded 193">
                  <a:extLst>
                    <a:ext uri="{FF2B5EF4-FFF2-40B4-BE49-F238E27FC236}">
                      <a16:creationId xmlns:a16="http://schemas.microsoft.com/office/drawing/2014/main" id="{E8D4CC2D-BF75-4E5A-A096-CCBA75E5A658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33" name="TextBox 262">
                <a:extLst>
                  <a:ext uri="{FF2B5EF4-FFF2-40B4-BE49-F238E27FC236}">
                    <a16:creationId xmlns:a16="http://schemas.microsoft.com/office/drawing/2014/main" id="{E9BF9897-BA49-43B5-8FF0-73B788B02AE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</p:grpSp>
        <p:sp>
          <p:nvSpPr>
            <p:cNvPr id="130" name="Rectangle: Top Corners Rounded 232">
              <a:extLst>
                <a:ext uri="{FF2B5EF4-FFF2-40B4-BE49-F238E27FC236}">
                  <a16:creationId xmlns:a16="http://schemas.microsoft.com/office/drawing/2014/main" id="{D59C7FAF-C5AA-4C95-8D0B-75C8AAE8381B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C2E7720D-FBE5-41B8-BF62-032D8E058BBB}"/>
              </a:ext>
            </a:extLst>
          </p:cNvPr>
          <p:cNvSpPr/>
          <p:nvPr userDrawn="1"/>
        </p:nvSpPr>
        <p:spPr>
          <a:xfrm>
            <a:off x="2086160" y="1038934"/>
            <a:ext cx="942974" cy="517031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6AA316C-C8A0-4A0F-913A-3592642D9B08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8" name="任意多边形: 形状 23">
            <a:extLst>
              <a:ext uri="{FF2B5EF4-FFF2-40B4-BE49-F238E27FC236}">
                <a16:creationId xmlns:a16="http://schemas.microsoft.com/office/drawing/2014/main" id="{160D5A2B-2AA0-4E8F-A29E-BB56CA21D4A9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任意多边形: 形状 24">
            <a:extLst>
              <a:ext uri="{FF2B5EF4-FFF2-40B4-BE49-F238E27FC236}">
                <a16:creationId xmlns:a16="http://schemas.microsoft.com/office/drawing/2014/main" id="{E18C0016-19AF-4AEF-9C75-D60F1CFBDA53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0" name="任意多边形: 形状 25">
            <a:extLst>
              <a:ext uri="{FF2B5EF4-FFF2-40B4-BE49-F238E27FC236}">
                <a16:creationId xmlns:a16="http://schemas.microsoft.com/office/drawing/2014/main" id="{54510AE1-72B7-473C-8878-F091496BFD68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1" name="任意多边形: 形状 28">
            <a:extLst>
              <a:ext uri="{FF2B5EF4-FFF2-40B4-BE49-F238E27FC236}">
                <a16:creationId xmlns:a16="http://schemas.microsoft.com/office/drawing/2014/main" id="{36BB3429-4901-49E6-B67C-E1980F4DB409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14D76357-0192-4EB0-88B5-FC902FEDE5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65B24FF6-F57A-4A79-9F59-6FCC28AF47C6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80A9867-4515-4612-8C47-3D4D56A5F443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4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E30F9353-CB3F-40E0-BB23-2412C42DA947}"/>
              </a:ext>
            </a:extLst>
          </p:cNvPr>
          <p:cNvGrpSpPr/>
          <p:nvPr userDrawn="1"/>
        </p:nvGrpSpPr>
        <p:grpSpPr>
          <a:xfrm>
            <a:off x="4430075" y="1038934"/>
            <a:ext cx="5780725" cy="637875"/>
            <a:chOff x="3961965" y="2042178"/>
            <a:chExt cx="4611738" cy="637875"/>
          </a:xfrm>
        </p:grpSpPr>
        <p:grpSp>
          <p:nvGrpSpPr>
            <p:cNvPr id="77" name="Group 63">
              <a:extLst>
                <a:ext uri="{FF2B5EF4-FFF2-40B4-BE49-F238E27FC236}">
                  <a16:creationId xmlns:a16="http://schemas.microsoft.com/office/drawing/2014/main" id="{A571DEF5-346C-49C8-8C96-A0561F27D4B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79" name="Rectangle: Rounded Corners 186">
                <a:extLst>
                  <a:ext uri="{FF2B5EF4-FFF2-40B4-BE49-F238E27FC236}">
                    <a16:creationId xmlns:a16="http://schemas.microsoft.com/office/drawing/2014/main" id="{007FC56B-EC97-4D4C-9C6E-E1C1682F1E9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0" name="Group 286">
                <a:extLst>
                  <a:ext uri="{FF2B5EF4-FFF2-40B4-BE49-F238E27FC236}">
                    <a16:creationId xmlns:a16="http://schemas.microsoft.com/office/drawing/2014/main" id="{8D782672-60D1-43F6-BD95-F8E91A518F3D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82" name="Rectangle: Rounded Corners 192">
                  <a:extLst>
                    <a:ext uri="{FF2B5EF4-FFF2-40B4-BE49-F238E27FC236}">
                      <a16:creationId xmlns:a16="http://schemas.microsoft.com/office/drawing/2014/main" id="{C71B3A08-C3E8-45B4-9528-1189E04A7387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83" name="Rectangle: Top Corners Rounded 193">
                  <a:extLst>
                    <a:ext uri="{FF2B5EF4-FFF2-40B4-BE49-F238E27FC236}">
                      <a16:creationId xmlns:a16="http://schemas.microsoft.com/office/drawing/2014/main" id="{EBB2A07D-D614-4E18-B8E4-189AD0643A04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1" name="TextBox 262">
                <a:extLst>
                  <a:ext uri="{FF2B5EF4-FFF2-40B4-BE49-F238E27FC236}">
                    <a16:creationId xmlns:a16="http://schemas.microsoft.com/office/drawing/2014/main" id="{DEFCDDEF-DC8F-4439-A680-4B08FB17690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78" name="Rectangle: Top Corners Rounded 232">
              <a:extLst>
                <a:ext uri="{FF2B5EF4-FFF2-40B4-BE49-F238E27FC236}">
                  <a16:creationId xmlns:a16="http://schemas.microsoft.com/office/drawing/2014/main" id="{38C3C761-F5BE-45BB-91DB-A3E9D42F1E48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F820F8A-A9D8-4D9F-9814-584F3335D1D7}"/>
              </a:ext>
            </a:extLst>
          </p:cNvPr>
          <p:cNvGrpSpPr/>
          <p:nvPr userDrawn="1"/>
        </p:nvGrpSpPr>
        <p:grpSpPr>
          <a:xfrm>
            <a:off x="4430075" y="2172044"/>
            <a:ext cx="5780725" cy="637875"/>
            <a:chOff x="3961965" y="2042178"/>
            <a:chExt cx="4611738" cy="637875"/>
          </a:xfrm>
        </p:grpSpPr>
        <p:grpSp>
          <p:nvGrpSpPr>
            <p:cNvPr id="85" name="Group 63">
              <a:extLst>
                <a:ext uri="{FF2B5EF4-FFF2-40B4-BE49-F238E27FC236}">
                  <a16:creationId xmlns:a16="http://schemas.microsoft.com/office/drawing/2014/main" id="{81DF12FA-D963-4F84-BFB8-83FF5C9244F2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87" name="Rectangle: Rounded Corners 186">
                <a:extLst>
                  <a:ext uri="{FF2B5EF4-FFF2-40B4-BE49-F238E27FC236}">
                    <a16:creationId xmlns:a16="http://schemas.microsoft.com/office/drawing/2014/main" id="{32E8E657-42AC-4314-8FBF-32F2FAB8D57A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8" name="Group 286">
                <a:extLst>
                  <a:ext uri="{FF2B5EF4-FFF2-40B4-BE49-F238E27FC236}">
                    <a16:creationId xmlns:a16="http://schemas.microsoft.com/office/drawing/2014/main" id="{0E21D9F4-D528-4637-98E5-C33F47B9B97B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0" name="Rectangle: Rounded Corners 192">
                  <a:extLst>
                    <a:ext uri="{FF2B5EF4-FFF2-40B4-BE49-F238E27FC236}">
                      <a16:creationId xmlns:a16="http://schemas.microsoft.com/office/drawing/2014/main" id="{B093ADED-1BF5-459C-BD3A-3BFB5B9483A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1" name="Rectangle: Top Corners Rounded 193">
                  <a:extLst>
                    <a:ext uri="{FF2B5EF4-FFF2-40B4-BE49-F238E27FC236}">
                      <a16:creationId xmlns:a16="http://schemas.microsoft.com/office/drawing/2014/main" id="{C9D6B4FD-E804-465C-AE7A-8E6B72D19B1E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9" name="TextBox 262">
                <a:extLst>
                  <a:ext uri="{FF2B5EF4-FFF2-40B4-BE49-F238E27FC236}">
                    <a16:creationId xmlns:a16="http://schemas.microsoft.com/office/drawing/2014/main" id="{79996087-2CDB-4466-BBD9-60B84E9204F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86" name="Rectangle: Top Corners Rounded 232">
              <a:extLst>
                <a:ext uri="{FF2B5EF4-FFF2-40B4-BE49-F238E27FC236}">
                  <a16:creationId xmlns:a16="http://schemas.microsoft.com/office/drawing/2014/main" id="{02F58D63-02A1-4C12-887C-81677EACA361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761E3B7-80E3-44E6-B579-E8CC7AF34371}"/>
              </a:ext>
            </a:extLst>
          </p:cNvPr>
          <p:cNvGrpSpPr/>
          <p:nvPr userDrawn="1"/>
        </p:nvGrpSpPr>
        <p:grpSpPr>
          <a:xfrm>
            <a:off x="4430075" y="3305154"/>
            <a:ext cx="5780725" cy="637875"/>
            <a:chOff x="4430075" y="3307320"/>
            <a:chExt cx="5780725" cy="637875"/>
          </a:xfrm>
        </p:grpSpPr>
        <p:grpSp>
          <p:nvGrpSpPr>
            <p:cNvPr id="93" name="Group 63">
              <a:extLst>
                <a:ext uri="{FF2B5EF4-FFF2-40B4-BE49-F238E27FC236}">
                  <a16:creationId xmlns:a16="http://schemas.microsoft.com/office/drawing/2014/main" id="{9C88E2B1-6F20-456B-B44E-7336EB1BAE8A}"/>
                </a:ext>
              </a:extLst>
            </p:cNvPr>
            <p:cNvGrpSpPr/>
            <p:nvPr/>
          </p:nvGrpSpPr>
          <p:grpSpPr>
            <a:xfrm>
              <a:off x="4430075" y="3307323"/>
              <a:ext cx="5728235" cy="637872"/>
              <a:chOff x="5595957" y="1888529"/>
              <a:chExt cx="5395548" cy="753124"/>
            </a:xfrm>
          </p:grpSpPr>
          <p:sp>
            <p:nvSpPr>
              <p:cNvPr id="95" name="Rectangle: Rounded Corners 186">
                <a:extLst>
                  <a:ext uri="{FF2B5EF4-FFF2-40B4-BE49-F238E27FC236}">
                    <a16:creationId xmlns:a16="http://schemas.microsoft.com/office/drawing/2014/main" id="{863062E8-5914-419B-80B5-61238AD3F248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96" name="Group 286">
                <a:extLst>
                  <a:ext uri="{FF2B5EF4-FFF2-40B4-BE49-F238E27FC236}">
                    <a16:creationId xmlns:a16="http://schemas.microsoft.com/office/drawing/2014/main" id="{887E8241-6EE9-47A2-8033-66C13DE16133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8" name="Rectangle: Rounded Corners 192">
                  <a:extLst>
                    <a:ext uri="{FF2B5EF4-FFF2-40B4-BE49-F238E27FC236}">
                      <a16:creationId xmlns:a16="http://schemas.microsoft.com/office/drawing/2014/main" id="{32D2BCA7-2CB3-43D5-9360-39CA3BBFDCFD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9" name="Rectangle: Top Corners Rounded 193">
                  <a:extLst>
                    <a:ext uri="{FF2B5EF4-FFF2-40B4-BE49-F238E27FC236}">
                      <a16:creationId xmlns:a16="http://schemas.microsoft.com/office/drawing/2014/main" id="{63127E13-27B8-4C1C-B9ED-6752AFD230D2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97" name="TextBox 262">
                <a:extLst>
                  <a:ext uri="{FF2B5EF4-FFF2-40B4-BE49-F238E27FC236}">
                    <a16:creationId xmlns:a16="http://schemas.microsoft.com/office/drawing/2014/main" id="{590AB213-21BA-4EB7-90CE-CDD9E34C551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94" name="Rectangle: Top Corners Rounded 232">
              <a:extLst>
                <a:ext uri="{FF2B5EF4-FFF2-40B4-BE49-F238E27FC236}">
                  <a16:creationId xmlns:a16="http://schemas.microsoft.com/office/drawing/2014/main" id="{B4882F1C-F7DB-4F86-97FD-D61AD810A8CC}"/>
                </a:ext>
              </a:extLst>
            </p:cNvPr>
            <p:cNvSpPr/>
            <p:nvPr/>
          </p:nvSpPr>
          <p:spPr>
            <a:xfrm rot="16200000">
              <a:off x="9867595" y="3601986"/>
              <a:ext cx="637871" cy="485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30FF7B-4957-419E-8666-8771492EE813}"/>
              </a:ext>
            </a:extLst>
          </p:cNvPr>
          <p:cNvGrpSpPr/>
          <p:nvPr userDrawn="1"/>
        </p:nvGrpSpPr>
        <p:grpSpPr>
          <a:xfrm>
            <a:off x="4430075" y="4441514"/>
            <a:ext cx="5780725" cy="637875"/>
            <a:chOff x="3961965" y="2042178"/>
            <a:chExt cx="4611738" cy="637875"/>
          </a:xfrm>
        </p:grpSpPr>
        <p:grpSp>
          <p:nvGrpSpPr>
            <p:cNvPr id="101" name="Group 63">
              <a:extLst>
                <a:ext uri="{FF2B5EF4-FFF2-40B4-BE49-F238E27FC236}">
                  <a16:creationId xmlns:a16="http://schemas.microsoft.com/office/drawing/2014/main" id="{6D37E13C-5689-4933-9BD4-52F7CB7E0BDA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04" name="Rectangle: Rounded Corners 186">
                <a:extLst>
                  <a:ext uri="{FF2B5EF4-FFF2-40B4-BE49-F238E27FC236}">
                    <a16:creationId xmlns:a16="http://schemas.microsoft.com/office/drawing/2014/main" id="{61693D21-0997-41A4-A88A-99DB2333468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05" name="Group 286">
                <a:extLst>
                  <a:ext uri="{FF2B5EF4-FFF2-40B4-BE49-F238E27FC236}">
                    <a16:creationId xmlns:a16="http://schemas.microsoft.com/office/drawing/2014/main" id="{E889E4CE-03E7-47DC-80B8-375F6B481A7F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07" name="Rectangle: Rounded Corners 192">
                  <a:extLst>
                    <a:ext uri="{FF2B5EF4-FFF2-40B4-BE49-F238E27FC236}">
                      <a16:creationId xmlns:a16="http://schemas.microsoft.com/office/drawing/2014/main" id="{4C0A78BD-05A0-4831-8172-830B64125CD2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08" name="Rectangle: Top Corners Rounded 193">
                  <a:extLst>
                    <a:ext uri="{FF2B5EF4-FFF2-40B4-BE49-F238E27FC236}">
                      <a16:creationId xmlns:a16="http://schemas.microsoft.com/office/drawing/2014/main" id="{F2940DA2-3908-4B8E-B4B0-54E7B9A904FB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06" name="TextBox 262">
                <a:extLst>
                  <a:ext uri="{FF2B5EF4-FFF2-40B4-BE49-F238E27FC236}">
                    <a16:creationId xmlns:a16="http://schemas.microsoft.com/office/drawing/2014/main" id="{2D2F805F-97B0-43E0-907D-4EDA2CA8707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02" name="Rectangle: Top Corners Rounded 232">
              <a:extLst>
                <a:ext uri="{FF2B5EF4-FFF2-40B4-BE49-F238E27FC236}">
                  <a16:creationId xmlns:a16="http://schemas.microsoft.com/office/drawing/2014/main" id="{0E3F1DBA-7B40-4BB1-BE7A-898734ABEFB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BF71DE4-A267-4A98-993D-499D040DF0E9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1E0B2E1-F073-4F1E-8E6E-6D4DEF09ABEA}"/>
              </a:ext>
            </a:extLst>
          </p:cNvPr>
          <p:cNvGrpSpPr/>
          <p:nvPr userDrawn="1"/>
        </p:nvGrpSpPr>
        <p:grpSpPr>
          <a:xfrm>
            <a:off x="4423118" y="4438265"/>
            <a:ext cx="5794638" cy="637875"/>
            <a:chOff x="3961965" y="2042178"/>
            <a:chExt cx="4611738" cy="637875"/>
          </a:xfrm>
        </p:grpSpPr>
        <p:grpSp>
          <p:nvGrpSpPr>
            <p:cNvPr id="110" name="Group 63">
              <a:extLst>
                <a:ext uri="{FF2B5EF4-FFF2-40B4-BE49-F238E27FC236}">
                  <a16:creationId xmlns:a16="http://schemas.microsoft.com/office/drawing/2014/main" id="{079B03B4-6742-4C7C-BA1E-2B0A422DA2C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12" name="Rectangle: Rounded Corners 186">
                <a:extLst>
                  <a:ext uri="{FF2B5EF4-FFF2-40B4-BE49-F238E27FC236}">
                    <a16:creationId xmlns:a16="http://schemas.microsoft.com/office/drawing/2014/main" id="{2E2D3ECE-3E34-465C-B985-8EE7B88830E6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B2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13" name="Group 286">
                <a:extLst>
                  <a:ext uri="{FF2B5EF4-FFF2-40B4-BE49-F238E27FC236}">
                    <a16:creationId xmlns:a16="http://schemas.microsoft.com/office/drawing/2014/main" id="{C4F8DD36-DEFE-4C15-870F-52BA6C5C5E5A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15" name="Rectangle: Rounded Corners 192">
                  <a:extLst>
                    <a:ext uri="{FF2B5EF4-FFF2-40B4-BE49-F238E27FC236}">
                      <a16:creationId xmlns:a16="http://schemas.microsoft.com/office/drawing/2014/main" id="{796C666F-0787-4BE7-AA97-4BB714281C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16" name="Rectangle: Top Corners Rounded 193">
                  <a:extLst>
                    <a:ext uri="{FF2B5EF4-FFF2-40B4-BE49-F238E27FC236}">
                      <a16:creationId xmlns:a16="http://schemas.microsoft.com/office/drawing/2014/main" id="{30C14A2E-B58B-46DA-B5AC-54D0F6650C7F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14" name="TextBox 262">
                <a:extLst>
                  <a:ext uri="{FF2B5EF4-FFF2-40B4-BE49-F238E27FC236}">
                    <a16:creationId xmlns:a16="http://schemas.microsoft.com/office/drawing/2014/main" id="{48EE1A7D-04EB-40F8-832F-D390971256C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11" name="Rectangle: Top Corners Rounded 232">
              <a:extLst>
                <a:ext uri="{FF2B5EF4-FFF2-40B4-BE49-F238E27FC236}">
                  <a16:creationId xmlns:a16="http://schemas.microsoft.com/office/drawing/2014/main" id="{692B5E05-BC4A-4CAF-9EA9-7928E3C6CB0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2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B0BD78F6-B893-4ACD-B0C2-3410B617F3C2}"/>
              </a:ext>
            </a:extLst>
          </p:cNvPr>
          <p:cNvSpPr/>
          <p:nvPr userDrawn="1"/>
        </p:nvSpPr>
        <p:spPr>
          <a:xfrm>
            <a:off x="100800" y="79200"/>
            <a:ext cx="176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汇报提纲</a:t>
            </a:r>
          </a:p>
        </p:txBody>
      </p:sp>
      <p:sp>
        <p:nvSpPr>
          <p:cNvPr id="118" name="Slide Number Placeholder 5">
            <a:extLst>
              <a:ext uri="{FF2B5EF4-FFF2-40B4-BE49-F238E27FC236}">
                <a16:creationId xmlns:a16="http://schemas.microsoft.com/office/drawing/2014/main" id="{8C156CEB-E6EB-4B38-A187-DA807FE70D6D}"/>
              </a:ext>
            </a:extLst>
          </p:cNvPr>
          <p:cNvSpPr txBox="1">
            <a:spLocks/>
          </p:cNvSpPr>
          <p:nvPr userDrawn="1"/>
        </p:nvSpPr>
        <p:spPr>
          <a:xfrm>
            <a:off x="11642726" y="6604000"/>
            <a:ext cx="425450" cy="25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17AE339-2240-4DBB-A29E-9F3E437FF18D}"/>
              </a:ext>
            </a:extLst>
          </p:cNvPr>
          <p:cNvGrpSpPr/>
          <p:nvPr userDrawn="1"/>
        </p:nvGrpSpPr>
        <p:grpSpPr>
          <a:xfrm>
            <a:off x="4430075" y="5573540"/>
            <a:ext cx="5780725" cy="637875"/>
            <a:chOff x="3961965" y="2042178"/>
            <a:chExt cx="4611738" cy="637875"/>
          </a:xfrm>
        </p:grpSpPr>
        <p:grpSp>
          <p:nvGrpSpPr>
            <p:cNvPr id="120" name="Group 63">
              <a:extLst>
                <a:ext uri="{FF2B5EF4-FFF2-40B4-BE49-F238E27FC236}">
                  <a16:creationId xmlns:a16="http://schemas.microsoft.com/office/drawing/2014/main" id="{362BE3D0-FFEA-4553-8CE6-BD863BA5E414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23" name="Rectangle: Rounded Corners 186">
                <a:extLst>
                  <a:ext uri="{FF2B5EF4-FFF2-40B4-BE49-F238E27FC236}">
                    <a16:creationId xmlns:a16="http://schemas.microsoft.com/office/drawing/2014/main" id="{5AC07454-78DF-4AB6-8D8D-069E6986EE6D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24" name="Group 286">
                <a:extLst>
                  <a:ext uri="{FF2B5EF4-FFF2-40B4-BE49-F238E27FC236}">
                    <a16:creationId xmlns:a16="http://schemas.microsoft.com/office/drawing/2014/main" id="{EFDA1A89-4878-4981-8127-D29CEF2394A7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26" name="Rectangle: Rounded Corners 192">
                  <a:extLst>
                    <a:ext uri="{FF2B5EF4-FFF2-40B4-BE49-F238E27FC236}">
                      <a16:creationId xmlns:a16="http://schemas.microsoft.com/office/drawing/2014/main" id="{618DBFBF-5613-4605-AEE0-C0F4A1F4C4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27" name="Rectangle: Top Corners Rounded 193">
                  <a:extLst>
                    <a:ext uri="{FF2B5EF4-FFF2-40B4-BE49-F238E27FC236}">
                      <a16:creationId xmlns:a16="http://schemas.microsoft.com/office/drawing/2014/main" id="{6E957ACB-FBDC-4554-B028-1B8436A0D9FA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25" name="TextBox 262">
                <a:extLst>
                  <a:ext uri="{FF2B5EF4-FFF2-40B4-BE49-F238E27FC236}">
                    <a16:creationId xmlns:a16="http://schemas.microsoft.com/office/drawing/2014/main" id="{7E5CCB0B-BD04-40FB-A0C0-D29A640798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21" name="Rectangle: Top Corners Rounded 232">
              <a:extLst>
                <a:ext uri="{FF2B5EF4-FFF2-40B4-BE49-F238E27FC236}">
                  <a16:creationId xmlns:a16="http://schemas.microsoft.com/office/drawing/2014/main" id="{6808E4CE-A2E7-4055-9ED7-9D4C9F8B7579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8580D15-E16A-44B1-A232-185928A97CBD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D3C1827-ECF3-47C1-9AFF-84053A976763}"/>
              </a:ext>
            </a:extLst>
          </p:cNvPr>
          <p:cNvGrpSpPr/>
          <p:nvPr userDrawn="1"/>
        </p:nvGrpSpPr>
        <p:grpSpPr>
          <a:xfrm>
            <a:off x="4423118" y="5571376"/>
            <a:ext cx="5794638" cy="637875"/>
            <a:chOff x="3961965" y="2042178"/>
            <a:chExt cx="4611738" cy="637875"/>
          </a:xfrm>
        </p:grpSpPr>
        <p:grpSp>
          <p:nvGrpSpPr>
            <p:cNvPr id="129" name="Group 63">
              <a:extLst>
                <a:ext uri="{FF2B5EF4-FFF2-40B4-BE49-F238E27FC236}">
                  <a16:creationId xmlns:a16="http://schemas.microsoft.com/office/drawing/2014/main" id="{C416E7A4-BB12-4B1B-A605-A180C92DB00E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31" name="Rectangle: Rounded Corners 186">
                <a:extLst>
                  <a:ext uri="{FF2B5EF4-FFF2-40B4-BE49-F238E27FC236}">
                    <a16:creationId xmlns:a16="http://schemas.microsoft.com/office/drawing/2014/main" id="{2174E473-581C-4B55-B86A-4F5EB4121114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32" name="Group 286">
                <a:extLst>
                  <a:ext uri="{FF2B5EF4-FFF2-40B4-BE49-F238E27FC236}">
                    <a16:creationId xmlns:a16="http://schemas.microsoft.com/office/drawing/2014/main" id="{7DBB853C-4D40-4BDF-8C9B-A929F35BA901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34" name="Rectangle: Rounded Corners 192">
                  <a:extLst>
                    <a:ext uri="{FF2B5EF4-FFF2-40B4-BE49-F238E27FC236}">
                      <a16:creationId xmlns:a16="http://schemas.microsoft.com/office/drawing/2014/main" id="{562945CB-EF61-48FC-8456-E38DE41AAE38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35" name="Rectangle: Top Corners Rounded 193">
                  <a:extLst>
                    <a:ext uri="{FF2B5EF4-FFF2-40B4-BE49-F238E27FC236}">
                      <a16:creationId xmlns:a16="http://schemas.microsoft.com/office/drawing/2014/main" id="{E8D4CC2D-BF75-4E5A-A096-CCBA75E5A658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33" name="TextBox 262">
                <a:extLst>
                  <a:ext uri="{FF2B5EF4-FFF2-40B4-BE49-F238E27FC236}">
                    <a16:creationId xmlns:a16="http://schemas.microsoft.com/office/drawing/2014/main" id="{E9BF9897-BA49-43B5-8FF0-73B788B02AE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</p:grpSp>
        <p:sp>
          <p:nvSpPr>
            <p:cNvPr id="130" name="Rectangle: Top Corners Rounded 232">
              <a:extLst>
                <a:ext uri="{FF2B5EF4-FFF2-40B4-BE49-F238E27FC236}">
                  <a16:creationId xmlns:a16="http://schemas.microsoft.com/office/drawing/2014/main" id="{D59C7FAF-C5AA-4C95-8D0B-75C8AAE8381B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C2E7720D-FBE5-41B8-BF62-032D8E058BBB}"/>
              </a:ext>
            </a:extLst>
          </p:cNvPr>
          <p:cNvSpPr/>
          <p:nvPr userDrawn="1"/>
        </p:nvSpPr>
        <p:spPr>
          <a:xfrm>
            <a:off x="2086160" y="1038934"/>
            <a:ext cx="942974" cy="517031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6AA316C-C8A0-4A0F-913A-3592642D9B08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8" name="任意多边形: 形状 23">
            <a:extLst>
              <a:ext uri="{FF2B5EF4-FFF2-40B4-BE49-F238E27FC236}">
                <a16:creationId xmlns:a16="http://schemas.microsoft.com/office/drawing/2014/main" id="{160D5A2B-2AA0-4E8F-A29E-BB56CA21D4A9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任意多边形: 形状 24">
            <a:extLst>
              <a:ext uri="{FF2B5EF4-FFF2-40B4-BE49-F238E27FC236}">
                <a16:creationId xmlns:a16="http://schemas.microsoft.com/office/drawing/2014/main" id="{E18C0016-19AF-4AEF-9C75-D60F1CFBDA53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0" name="任意多边形: 形状 25">
            <a:extLst>
              <a:ext uri="{FF2B5EF4-FFF2-40B4-BE49-F238E27FC236}">
                <a16:creationId xmlns:a16="http://schemas.microsoft.com/office/drawing/2014/main" id="{54510AE1-72B7-473C-8878-F091496BFD68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1" name="任意多边形: 形状 28">
            <a:extLst>
              <a:ext uri="{FF2B5EF4-FFF2-40B4-BE49-F238E27FC236}">
                <a16:creationId xmlns:a16="http://schemas.microsoft.com/office/drawing/2014/main" id="{36BB3429-4901-49E6-B67C-E1980F4DB409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14D76357-0192-4EB0-88B5-FC902FEDE5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65B24FF6-F57A-4A79-9F59-6FCC28AF47C6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80A9867-4515-4612-8C47-3D4D56A5F443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0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E30F9353-CB3F-40E0-BB23-2412C42DA947}"/>
              </a:ext>
            </a:extLst>
          </p:cNvPr>
          <p:cNvGrpSpPr/>
          <p:nvPr userDrawn="1"/>
        </p:nvGrpSpPr>
        <p:grpSpPr>
          <a:xfrm>
            <a:off x="4430075" y="1038934"/>
            <a:ext cx="5780725" cy="637875"/>
            <a:chOff x="3961965" y="2042178"/>
            <a:chExt cx="4611738" cy="637875"/>
          </a:xfrm>
        </p:grpSpPr>
        <p:grpSp>
          <p:nvGrpSpPr>
            <p:cNvPr id="77" name="Group 63">
              <a:extLst>
                <a:ext uri="{FF2B5EF4-FFF2-40B4-BE49-F238E27FC236}">
                  <a16:creationId xmlns:a16="http://schemas.microsoft.com/office/drawing/2014/main" id="{A571DEF5-346C-49C8-8C96-A0561F27D4B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79" name="Rectangle: Rounded Corners 186">
                <a:extLst>
                  <a:ext uri="{FF2B5EF4-FFF2-40B4-BE49-F238E27FC236}">
                    <a16:creationId xmlns:a16="http://schemas.microsoft.com/office/drawing/2014/main" id="{007FC56B-EC97-4D4C-9C6E-E1C1682F1E91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0" name="Group 286">
                <a:extLst>
                  <a:ext uri="{FF2B5EF4-FFF2-40B4-BE49-F238E27FC236}">
                    <a16:creationId xmlns:a16="http://schemas.microsoft.com/office/drawing/2014/main" id="{8D782672-60D1-43F6-BD95-F8E91A518F3D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82" name="Rectangle: Rounded Corners 192">
                  <a:extLst>
                    <a:ext uri="{FF2B5EF4-FFF2-40B4-BE49-F238E27FC236}">
                      <a16:creationId xmlns:a16="http://schemas.microsoft.com/office/drawing/2014/main" id="{C71B3A08-C3E8-45B4-9528-1189E04A7387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83" name="Rectangle: Top Corners Rounded 193">
                  <a:extLst>
                    <a:ext uri="{FF2B5EF4-FFF2-40B4-BE49-F238E27FC236}">
                      <a16:creationId xmlns:a16="http://schemas.microsoft.com/office/drawing/2014/main" id="{EBB2A07D-D614-4E18-B8E4-189AD0643A04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1" name="TextBox 262">
                <a:extLst>
                  <a:ext uri="{FF2B5EF4-FFF2-40B4-BE49-F238E27FC236}">
                    <a16:creationId xmlns:a16="http://schemas.microsoft.com/office/drawing/2014/main" id="{DEFCDDEF-DC8F-4439-A680-4B08FB17690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78" name="Rectangle: Top Corners Rounded 232">
              <a:extLst>
                <a:ext uri="{FF2B5EF4-FFF2-40B4-BE49-F238E27FC236}">
                  <a16:creationId xmlns:a16="http://schemas.microsoft.com/office/drawing/2014/main" id="{38C3C761-F5BE-45BB-91DB-A3E9D42F1E48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F820F8A-A9D8-4D9F-9814-584F3335D1D7}"/>
              </a:ext>
            </a:extLst>
          </p:cNvPr>
          <p:cNvGrpSpPr/>
          <p:nvPr userDrawn="1"/>
        </p:nvGrpSpPr>
        <p:grpSpPr>
          <a:xfrm>
            <a:off x="4430075" y="2172044"/>
            <a:ext cx="5780725" cy="637875"/>
            <a:chOff x="3961965" y="2042178"/>
            <a:chExt cx="4611738" cy="637875"/>
          </a:xfrm>
        </p:grpSpPr>
        <p:grpSp>
          <p:nvGrpSpPr>
            <p:cNvPr id="85" name="Group 63">
              <a:extLst>
                <a:ext uri="{FF2B5EF4-FFF2-40B4-BE49-F238E27FC236}">
                  <a16:creationId xmlns:a16="http://schemas.microsoft.com/office/drawing/2014/main" id="{81DF12FA-D963-4F84-BFB8-83FF5C9244F2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87" name="Rectangle: Rounded Corners 186">
                <a:extLst>
                  <a:ext uri="{FF2B5EF4-FFF2-40B4-BE49-F238E27FC236}">
                    <a16:creationId xmlns:a16="http://schemas.microsoft.com/office/drawing/2014/main" id="{32E8E657-42AC-4314-8FBF-32F2FAB8D57A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88" name="Group 286">
                <a:extLst>
                  <a:ext uri="{FF2B5EF4-FFF2-40B4-BE49-F238E27FC236}">
                    <a16:creationId xmlns:a16="http://schemas.microsoft.com/office/drawing/2014/main" id="{0E21D9F4-D528-4637-98E5-C33F47B9B97B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0" name="Rectangle: Rounded Corners 192">
                  <a:extLst>
                    <a:ext uri="{FF2B5EF4-FFF2-40B4-BE49-F238E27FC236}">
                      <a16:creationId xmlns:a16="http://schemas.microsoft.com/office/drawing/2014/main" id="{B093ADED-1BF5-459C-BD3A-3BFB5B9483A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1" name="Rectangle: Top Corners Rounded 193">
                  <a:extLst>
                    <a:ext uri="{FF2B5EF4-FFF2-40B4-BE49-F238E27FC236}">
                      <a16:creationId xmlns:a16="http://schemas.microsoft.com/office/drawing/2014/main" id="{C9D6B4FD-E804-465C-AE7A-8E6B72D19B1E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89" name="TextBox 262">
                <a:extLst>
                  <a:ext uri="{FF2B5EF4-FFF2-40B4-BE49-F238E27FC236}">
                    <a16:creationId xmlns:a16="http://schemas.microsoft.com/office/drawing/2014/main" id="{79996087-2CDB-4466-BBD9-60B84E9204F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86" name="Rectangle: Top Corners Rounded 232">
              <a:extLst>
                <a:ext uri="{FF2B5EF4-FFF2-40B4-BE49-F238E27FC236}">
                  <a16:creationId xmlns:a16="http://schemas.microsoft.com/office/drawing/2014/main" id="{02F58D63-02A1-4C12-887C-81677EACA361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761E3B7-80E3-44E6-B579-E8CC7AF34371}"/>
              </a:ext>
            </a:extLst>
          </p:cNvPr>
          <p:cNvGrpSpPr/>
          <p:nvPr userDrawn="1"/>
        </p:nvGrpSpPr>
        <p:grpSpPr>
          <a:xfrm>
            <a:off x="4430075" y="3305154"/>
            <a:ext cx="5780725" cy="637875"/>
            <a:chOff x="4430075" y="3307320"/>
            <a:chExt cx="5780725" cy="637875"/>
          </a:xfrm>
        </p:grpSpPr>
        <p:grpSp>
          <p:nvGrpSpPr>
            <p:cNvPr id="93" name="Group 63">
              <a:extLst>
                <a:ext uri="{FF2B5EF4-FFF2-40B4-BE49-F238E27FC236}">
                  <a16:creationId xmlns:a16="http://schemas.microsoft.com/office/drawing/2014/main" id="{9C88E2B1-6F20-456B-B44E-7336EB1BAE8A}"/>
                </a:ext>
              </a:extLst>
            </p:cNvPr>
            <p:cNvGrpSpPr/>
            <p:nvPr/>
          </p:nvGrpSpPr>
          <p:grpSpPr>
            <a:xfrm>
              <a:off x="4430075" y="3307323"/>
              <a:ext cx="5728235" cy="637872"/>
              <a:chOff x="5595957" y="1888529"/>
              <a:chExt cx="5395548" cy="753124"/>
            </a:xfrm>
          </p:grpSpPr>
          <p:sp>
            <p:nvSpPr>
              <p:cNvPr id="95" name="Rectangle: Rounded Corners 186">
                <a:extLst>
                  <a:ext uri="{FF2B5EF4-FFF2-40B4-BE49-F238E27FC236}">
                    <a16:creationId xmlns:a16="http://schemas.microsoft.com/office/drawing/2014/main" id="{863062E8-5914-419B-80B5-61238AD3F248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96" name="Group 286">
                <a:extLst>
                  <a:ext uri="{FF2B5EF4-FFF2-40B4-BE49-F238E27FC236}">
                    <a16:creationId xmlns:a16="http://schemas.microsoft.com/office/drawing/2014/main" id="{887E8241-6EE9-47A2-8033-66C13DE16133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98" name="Rectangle: Rounded Corners 192">
                  <a:extLst>
                    <a:ext uri="{FF2B5EF4-FFF2-40B4-BE49-F238E27FC236}">
                      <a16:creationId xmlns:a16="http://schemas.microsoft.com/office/drawing/2014/main" id="{32D2BCA7-2CB3-43D5-9360-39CA3BBFDCFD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99" name="Rectangle: Top Corners Rounded 193">
                  <a:extLst>
                    <a:ext uri="{FF2B5EF4-FFF2-40B4-BE49-F238E27FC236}">
                      <a16:creationId xmlns:a16="http://schemas.microsoft.com/office/drawing/2014/main" id="{63127E13-27B8-4C1C-B9ED-6752AFD230D2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97" name="TextBox 262">
                <a:extLst>
                  <a:ext uri="{FF2B5EF4-FFF2-40B4-BE49-F238E27FC236}">
                    <a16:creationId xmlns:a16="http://schemas.microsoft.com/office/drawing/2014/main" id="{590AB213-21BA-4EB7-90CE-CDD9E34C551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94" name="Rectangle: Top Corners Rounded 232">
              <a:extLst>
                <a:ext uri="{FF2B5EF4-FFF2-40B4-BE49-F238E27FC236}">
                  <a16:creationId xmlns:a16="http://schemas.microsoft.com/office/drawing/2014/main" id="{B4882F1C-F7DB-4F86-97FD-D61AD810A8CC}"/>
                </a:ext>
              </a:extLst>
            </p:cNvPr>
            <p:cNvSpPr/>
            <p:nvPr/>
          </p:nvSpPr>
          <p:spPr>
            <a:xfrm rot="16200000">
              <a:off x="9867595" y="3601986"/>
              <a:ext cx="637871" cy="485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30FF7B-4957-419E-8666-8771492EE813}"/>
              </a:ext>
            </a:extLst>
          </p:cNvPr>
          <p:cNvGrpSpPr/>
          <p:nvPr userDrawn="1"/>
        </p:nvGrpSpPr>
        <p:grpSpPr>
          <a:xfrm>
            <a:off x="4430075" y="4441514"/>
            <a:ext cx="5780725" cy="637875"/>
            <a:chOff x="3961965" y="2042178"/>
            <a:chExt cx="4611738" cy="637875"/>
          </a:xfrm>
        </p:grpSpPr>
        <p:grpSp>
          <p:nvGrpSpPr>
            <p:cNvPr id="101" name="Group 63">
              <a:extLst>
                <a:ext uri="{FF2B5EF4-FFF2-40B4-BE49-F238E27FC236}">
                  <a16:creationId xmlns:a16="http://schemas.microsoft.com/office/drawing/2014/main" id="{6D37E13C-5689-4933-9BD4-52F7CB7E0BDA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04" name="Rectangle: Rounded Corners 186">
                <a:extLst>
                  <a:ext uri="{FF2B5EF4-FFF2-40B4-BE49-F238E27FC236}">
                    <a16:creationId xmlns:a16="http://schemas.microsoft.com/office/drawing/2014/main" id="{61693D21-0997-41A4-A88A-99DB23334685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05" name="Group 286">
                <a:extLst>
                  <a:ext uri="{FF2B5EF4-FFF2-40B4-BE49-F238E27FC236}">
                    <a16:creationId xmlns:a16="http://schemas.microsoft.com/office/drawing/2014/main" id="{E889E4CE-03E7-47DC-80B8-375F6B481A7F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07" name="Rectangle: Rounded Corners 192">
                  <a:extLst>
                    <a:ext uri="{FF2B5EF4-FFF2-40B4-BE49-F238E27FC236}">
                      <a16:creationId xmlns:a16="http://schemas.microsoft.com/office/drawing/2014/main" id="{4C0A78BD-05A0-4831-8172-830B64125CD2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08" name="Rectangle: Top Corners Rounded 193">
                  <a:extLst>
                    <a:ext uri="{FF2B5EF4-FFF2-40B4-BE49-F238E27FC236}">
                      <a16:creationId xmlns:a16="http://schemas.microsoft.com/office/drawing/2014/main" id="{F2940DA2-3908-4B8E-B4B0-54E7B9A904FB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06" name="TextBox 262">
                <a:extLst>
                  <a:ext uri="{FF2B5EF4-FFF2-40B4-BE49-F238E27FC236}">
                    <a16:creationId xmlns:a16="http://schemas.microsoft.com/office/drawing/2014/main" id="{2D2F805F-97B0-43E0-907D-4EDA2CA8707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02" name="Rectangle: Top Corners Rounded 232">
              <a:extLst>
                <a:ext uri="{FF2B5EF4-FFF2-40B4-BE49-F238E27FC236}">
                  <a16:creationId xmlns:a16="http://schemas.microsoft.com/office/drawing/2014/main" id="{0E3F1DBA-7B40-4BB1-BE7A-898734ABEFB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BF71DE4-A267-4A98-993D-499D040DF0E9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1E0B2E1-F073-4F1E-8E6E-6D4DEF09ABEA}"/>
              </a:ext>
            </a:extLst>
          </p:cNvPr>
          <p:cNvGrpSpPr/>
          <p:nvPr userDrawn="1"/>
        </p:nvGrpSpPr>
        <p:grpSpPr>
          <a:xfrm>
            <a:off x="4423118" y="4438265"/>
            <a:ext cx="5794638" cy="637875"/>
            <a:chOff x="3961965" y="2042178"/>
            <a:chExt cx="4611738" cy="637875"/>
          </a:xfrm>
        </p:grpSpPr>
        <p:grpSp>
          <p:nvGrpSpPr>
            <p:cNvPr id="110" name="Group 63">
              <a:extLst>
                <a:ext uri="{FF2B5EF4-FFF2-40B4-BE49-F238E27FC236}">
                  <a16:creationId xmlns:a16="http://schemas.microsoft.com/office/drawing/2014/main" id="{079B03B4-6742-4C7C-BA1E-2B0A422DA2CB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12" name="Rectangle: Rounded Corners 186">
                <a:extLst>
                  <a:ext uri="{FF2B5EF4-FFF2-40B4-BE49-F238E27FC236}">
                    <a16:creationId xmlns:a16="http://schemas.microsoft.com/office/drawing/2014/main" id="{2E2D3ECE-3E34-465C-B985-8EE7B88830E6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13" name="Group 286">
                <a:extLst>
                  <a:ext uri="{FF2B5EF4-FFF2-40B4-BE49-F238E27FC236}">
                    <a16:creationId xmlns:a16="http://schemas.microsoft.com/office/drawing/2014/main" id="{C4F8DD36-DEFE-4C15-870F-52BA6C5C5E5A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15" name="Rectangle: Rounded Corners 192">
                  <a:extLst>
                    <a:ext uri="{FF2B5EF4-FFF2-40B4-BE49-F238E27FC236}">
                      <a16:creationId xmlns:a16="http://schemas.microsoft.com/office/drawing/2014/main" id="{796C666F-0787-4BE7-AA97-4BB714281C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16" name="Rectangle: Top Corners Rounded 193">
                  <a:extLst>
                    <a:ext uri="{FF2B5EF4-FFF2-40B4-BE49-F238E27FC236}">
                      <a16:creationId xmlns:a16="http://schemas.microsoft.com/office/drawing/2014/main" id="{30C14A2E-B58B-46DA-B5AC-54D0F6650C7F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14" name="TextBox 262">
                <a:extLst>
                  <a:ext uri="{FF2B5EF4-FFF2-40B4-BE49-F238E27FC236}">
                    <a16:creationId xmlns:a16="http://schemas.microsoft.com/office/drawing/2014/main" id="{48EE1A7D-04EB-40F8-832F-D390971256C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11" name="Rectangle: Top Corners Rounded 232">
              <a:extLst>
                <a:ext uri="{FF2B5EF4-FFF2-40B4-BE49-F238E27FC236}">
                  <a16:creationId xmlns:a16="http://schemas.microsoft.com/office/drawing/2014/main" id="{692B5E05-BC4A-4CAF-9EA9-7928E3C6CB0E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B0BD78F6-B893-4ACD-B0C2-3410B617F3C2}"/>
              </a:ext>
            </a:extLst>
          </p:cNvPr>
          <p:cNvSpPr/>
          <p:nvPr userDrawn="1"/>
        </p:nvSpPr>
        <p:spPr>
          <a:xfrm>
            <a:off x="100800" y="79200"/>
            <a:ext cx="176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汇报提纲</a:t>
            </a:r>
          </a:p>
        </p:txBody>
      </p:sp>
      <p:sp>
        <p:nvSpPr>
          <p:cNvPr id="118" name="Slide Number Placeholder 5">
            <a:extLst>
              <a:ext uri="{FF2B5EF4-FFF2-40B4-BE49-F238E27FC236}">
                <a16:creationId xmlns:a16="http://schemas.microsoft.com/office/drawing/2014/main" id="{8C156CEB-E6EB-4B38-A187-DA807FE70D6D}"/>
              </a:ext>
            </a:extLst>
          </p:cNvPr>
          <p:cNvSpPr txBox="1">
            <a:spLocks/>
          </p:cNvSpPr>
          <p:nvPr userDrawn="1"/>
        </p:nvSpPr>
        <p:spPr>
          <a:xfrm>
            <a:off x="11642726" y="6604000"/>
            <a:ext cx="425450" cy="25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17AE339-2240-4DBB-A29E-9F3E437FF18D}"/>
              </a:ext>
            </a:extLst>
          </p:cNvPr>
          <p:cNvGrpSpPr/>
          <p:nvPr userDrawn="1"/>
        </p:nvGrpSpPr>
        <p:grpSpPr>
          <a:xfrm>
            <a:off x="4430075" y="5573540"/>
            <a:ext cx="5780725" cy="637875"/>
            <a:chOff x="3961965" y="2042178"/>
            <a:chExt cx="4611738" cy="637875"/>
          </a:xfrm>
        </p:grpSpPr>
        <p:grpSp>
          <p:nvGrpSpPr>
            <p:cNvPr id="120" name="Group 63">
              <a:extLst>
                <a:ext uri="{FF2B5EF4-FFF2-40B4-BE49-F238E27FC236}">
                  <a16:creationId xmlns:a16="http://schemas.microsoft.com/office/drawing/2014/main" id="{362BE3D0-FFEA-4553-8CE6-BD863BA5E414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23" name="Rectangle: Rounded Corners 186">
                <a:extLst>
                  <a:ext uri="{FF2B5EF4-FFF2-40B4-BE49-F238E27FC236}">
                    <a16:creationId xmlns:a16="http://schemas.microsoft.com/office/drawing/2014/main" id="{5AC07454-78DF-4AB6-8D8D-069E6986EE6D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24" name="Group 286">
                <a:extLst>
                  <a:ext uri="{FF2B5EF4-FFF2-40B4-BE49-F238E27FC236}">
                    <a16:creationId xmlns:a16="http://schemas.microsoft.com/office/drawing/2014/main" id="{EFDA1A89-4878-4981-8127-D29CEF2394A7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26" name="Rectangle: Rounded Corners 192">
                  <a:extLst>
                    <a:ext uri="{FF2B5EF4-FFF2-40B4-BE49-F238E27FC236}">
                      <a16:creationId xmlns:a16="http://schemas.microsoft.com/office/drawing/2014/main" id="{618DBFBF-5613-4605-AEE0-C0F4A1F4C4DF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27" name="Rectangle: Top Corners Rounded 193">
                  <a:extLst>
                    <a:ext uri="{FF2B5EF4-FFF2-40B4-BE49-F238E27FC236}">
                      <a16:creationId xmlns:a16="http://schemas.microsoft.com/office/drawing/2014/main" id="{6E957ACB-FBDC-4554-B028-1B8436A0D9FA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25" name="TextBox 262">
                <a:extLst>
                  <a:ext uri="{FF2B5EF4-FFF2-40B4-BE49-F238E27FC236}">
                    <a16:creationId xmlns:a16="http://schemas.microsoft.com/office/drawing/2014/main" id="{7E5CCB0B-BD04-40FB-A0C0-D29A640798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121" name="Rectangle: Top Corners Rounded 232">
              <a:extLst>
                <a:ext uri="{FF2B5EF4-FFF2-40B4-BE49-F238E27FC236}">
                  <a16:creationId xmlns:a16="http://schemas.microsoft.com/office/drawing/2014/main" id="{6808E4CE-A2E7-4055-9ED7-9D4C9F8B7579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8580D15-E16A-44B1-A232-185928A97CBD}"/>
                </a:ext>
              </a:extLst>
            </p:cNvPr>
            <p:cNvSpPr/>
            <p:nvPr/>
          </p:nvSpPr>
          <p:spPr>
            <a:xfrm>
              <a:off x="4717836" y="2099503"/>
              <a:ext cx="37370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2800" b="1" kern="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拟开展研究工作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D3C1827-ECF3-47C1-9AFF-84053A976763}"/>
              </a:ext>
            </a:extLst>
          </p:cNvPr>
          <p:cNvGrpSpPr/>
          <p:nvPr userDrawn="1"/>
        </p:nvGrpSpPr>
        <p:grpSpPr>
          <a:xfrm>
            <a:off x="4423118" y="5571376"/>
            <a:ext cx="5794638" cy="637875"/>
            <a:chOff x="3961965" y="2042178"/>
            <a:chExt cx="4611738" cy="637875"/>
          </a:xfrm>
        </p:grpSpPr>
        <p:grpSp>
          <p:nvGrpSpPr>
            <p:cNvPr id="129" name="Group 63">
              <a:extLst>
                <a:ext uri="{FF2B5EF4-FFF2-40B4-BE49-F238E27FC236}">
                  <a16:creationId xmlns:a16="http://schemas.microsoft.com/office/drawing/2014/main" id="{C416E7A4-BB12-4B1B-A605-A180C92DB00E}"/>
                </a:ext>
              </a:extLst>
            </p:cNvPr>
            <p:cNvGrpSpPr/>
            <p:nvPr/>
          </p:nvGrpSpPr>
          <p:grpSpPr>
            <a:xfrm>
              <a:off x="3961965" y="2042181"/>
              <a:ext cx="4569863" cy="637872"/>
              <a:chOff x="5595957" y="1888529"/>
              <a:chExt cx="5395548" cy="753124"/>
            </a:xfrm>
          </p:grpSpPr>
          <p:sp>
            <p:nvSpPr>
              <p:cNvPr id="131" name="Rectangle: Rounded Corners 186">
                <a:extLst>
                  <a:ext uri="{FF2B5EF4-FFF2-40B4-BE49-F238E27FC236}">
                    <a16:creationId xmlns:a16="http://schemas.microsoft.com/office/drawing/2014/main" id="{2174E473-581C-4B55-B86A-4F5EB4121114}"/>
                  </a:ext>
                </a:extLst>
              </p:cNvPr>
              <p:cNvSpPr/>
              <p:nvPr/>
            </p:nvSpPr>
            <p:spPr>
              <a:xfrm>
                <a:off x="5633318" y="1888529"/>
                <a:ext cx="4630057" cy="753123"/>
              </a:xfrm>
              <a:prstGeom prst="roundRect">
                <a:avLst>
                  <a:gd name="adj" fmla="val 8958"/>
                </a:avLst>
              </a:prstGeom>
              <a:solidFill>
                <a:srgbClr val="B2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等线" panose="020F0502020204030204"/>
                </a:endParaRPr>
              </a:p>
            </p:txBody>
          </p:sp>
          <p:grpSp>
            <p:nvGrpSpPr>
              <p:cNvPr id="132" name="Group 286">
                <a:extLst>
                  <a:ext uri="{FF2B5EF4-FFF2-40B4-BE49-F238E27FC236}">
                    <a16:creationId xmlns:a16="http://schemas.microsoft.com/office/drawing/2014/main" id="{7DBB853C-4D40-4BDF-8C9B-A929F35BA901}"/>
                  </a:ext>
                </a:extLst>
              </p:cNvPr>
              <p:cNvGrpSpPr/>
              <p:nvPr/>
            </p:nvGrpSpPr>
            <p:grpSpPr>
              <a:xfrm>
                <a:off x="5595957" y="1888529"/>
                <a:ext cx="5395548" cy="753124"/>
                <a:chOff x="5595957" y="1888529"/>
                <a:chExt cx="5395548" cy="753124"/>
              </a:xfrm>
            </p:grpSpPr>
            <p:sp>
              <p:nvSpPr>
                <p:cNvPr id="134" name="Rectangle: Rounded Corners 192">
                  <a:extLst>
                    <a:ext uri="{FF2B5EF4-FFF2-40B4-BE49-F238E27FC236}">
                      <a16:creationId xmlns:a16="http://schemas.microsoft.com/office/drawing/2014/main" id="{562945CB-EF61-48FC-8456-E38DE41AAE38}"/>
                    </a:ext>
                  </a:extLst>
                </p:cNvPr>
                <p:cNvSpPr/>
                <p:nvPr/>
              </p:nvSpPr>
              <p:spPr>
                <a:xfrm>
                  <a:off x="6361445" y="1888530"/>
                  <a:ext cx="4630060" cy="753123"/>
                </a:xfrm>
                <a:prstGeom prst="roundRect">
                  <a:avLst>
                    <a:gd name="adj" fmla="val 8958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77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  <p:sp>
              <p:nvSpPr>
                <p:cNvPr id="135" name="Rectangle: Top Corners Rounded 193">
                  <a:extLst>
                    <a:ext uri="{FF2B5EF4-FFF2-40B4-BE49-F238E27FC236}">
                      <a16:creationId xmlns:a16="http://schemas.microsoft.com/office/drawing/2014/main" id="{E8D4CC2D-BF75-4E5A-A096-CCBA75E5A658}"/>
                    </a:ext>
                  </a:extLst>
                </p:cNvPr>
                <p:cNvSpPr/>
                <p:nvPr/>
              </p:nvSpPr>
              <p:spPr>
                <a:xfrm rot="16200000">
                  <a:off x="5242256" y="2242230"/>
                  <a:ext cx="753122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等线" panose="020F0502020204030204"/>
                  </a:endParaRPr>
                </a:p>
              </p:txBody>
            </p:sp>
          </p:grpSp>
          <p:sp>
            <p:nvSpPr>
              <p:cNvPr id="133" name="TextBox 262">
                <a:extLst>
                  <a:ext uri="{FF2B5EF4-FFF2-40B4-BE49-F238E27FC236}">
                    <a16:creationId xmlns:a16="http://schemas.microsoft.com/office/drawing/2014/main" id="{E9BF9897-BA49-43B5-8FF0-73B788B02AE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59534" y="2001632"/>
                <a:ext cx="700807" cy="526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IN" altLang="zh-CN" sz="11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</a:p>
              <a:p>
                <a:pPr algn="ctr">
                  <a:defRPr/>
                </a:pPr>
                <a:r>
                  <a:rPr lang="en-IN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</p:grpSp>
        <p:sp>
          <p:nvSpPr>
            <p:cNvPr id="130" name="Rectangle: Top Corners Rounded 232">
              <a:extLst>
                <a:ext uri="{FF2B5EF4-FFF2-40B4-BE49-F238E27FC236}">
                  <a16:creationId xmlns:a16="http://schemas.microsoft.com/office/drawing/2014/main" id="{D59C7FAF-C5AA-4C95-8D0B-75C8AAE8381B}"/>
                </a:ext>
              </a:extLst>
            </p:cNvPr>
            <p:cNvSpPr/>
            <p:nvPr/>
          </p:nvSpPr>
          <p:spPr>
            <a:xfrm rot="16200000">
              <a:off x="8235406" y="2341752"/>
              <a:ext cx="637871" cy="387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2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C2E7720D-FBE5-41B8-BF62-032D8E058BBB}"/>
              </a:ext>
            </a:extLst>
          </p:cNvPr>
          <p:cNvSpPr/>
          <p:nvPr userDrawn="1"/>
        </p:nvSpPr>
        <p:spPr>
          <a:xfrm>
            <a:off x="2086160" y="1038934"/>
            <a:ext cx="942974" cy="517031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defTabSz="914400">
              <a:lnSpc>
                <a:spcPct val="200000"/>
              </a:lnSpc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D6AA316C-C8A0-4A0F-913A-3592642D9B08}"/>
              </a:ext>
            </a:extLst>
          </p:cNvPr>
          <p:cNvSpPr/>
          <p:nvPr userDrawn="1"/>
        </p:nvSpPr>
        <p:spPr>
          <a:xfrm>
            <a:off x="0" y="6800850"/>
            <a:ext cx="12192000" cy="6553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8" name="任意多边形: 形状 23">
            <a:extLst>
              <a:ext uri="{FF2B5EF4-FFF2-40B4-BE49-F238E27FC236}">
                <a16:creationId xmlns:a16="http://schemas.microsoft.com/office/drawing/2014/main" id="{160D5A2B-2AA0-4E8F-A29E-BB56CA21D4A9}"/>
              </a:ext>
            </a:extLst>
          </p:cNvPr>
          <p:cNvSpPr/>
          <p:nvPr userDrawn="1"/>
        </p:nvSpPr>
        <p:spPr>
          <a:xfrm>
            <a:off x="9877900" y="0"/>
            <a:ext cx="2308859" cy="297764"/>
          </a:xfrm>
          <a:custGeom>
            <a:avLst/>
            <a:gdLst>
              <a:gd name="connsiteX0" fmla="*/ 161290 w 4652382"/>
              <a:gd name="connsiteY0" fmla="*/ 0 h 331531"/>
              <a:gd name="connsiteX1" fmla="*/ 4652382 w 4652382"/>
              <a:gd name="connsiteY1" fmla="*/ 0 h 331531"/>
              <a:gd name="connsiteX2" fmla="*/ 4652382 w 4652382"/>
              <a:gd name="connsiteY2" fmla="*/ 331531 h 331531"/>
              <a:gd name="connsiteX3" fmla="*/ 0 w 4652382"/>
              <a:gd name="connsiteY3" fmla="*/ 331531 h 3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382" h="331531">
                <a:moveTo>
                  <a:pt x="161290" y="0"/>
                </a:moveTo>
                <a:lnTo>
                  <a:pt x="4652382" y="0"/>
                </a:lnTo>
                <a:lnTo>
                  <a:pt x="4652382" y="331531"/>
                </a:lnTo>
                <a:lnTo>
                  <a:pt x="0" y="331531"/>
                </a:lnTo>
                <a:close/>
              </a:path>
            </a:pathLst>
          </a:custGeom>
          <a:solidFill>
            <a:srgbClr val="3E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任意多边形: 形状 24">
            <a:extLst>
              <a:ext uri="{FF2B5EF4-FFF2-40B4-BE49-F238E27FC236}">
                <a16:creationId xmlns:a16="http://schemas.microsoft.com/office/drawing/2014/main" id="{E18C0016-19AF-4AEF-9C75-D60F1CFBDA53}"/>
              </a:ext>
            </a:extLst>
          </p:cNvPr>
          <p:cNvSpPr/>
          <p:nvPr userDrawn="1"/>
        </p:nvSpPr>
        <p:spPr>
          <a:xfrm>
            <a:off x="10945667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0" name="任意多边形: 形状 25">
            <a:extLst>
              <a:ext uri="{FF2B5EF4-FFF2-40B4-BE49-F238E27FC236}">
                <a16:creationId xmlns:a16="http://schemas.microsoft.com/office/drawing/2014/main" id="{54510AE1-72B7-473C-8878-F091496BFD68}"/>
              </a:ext>
            </a:extLst>
          </p:cNvPr>
          <p:cNvSpPr/>
          <p:nvPr userDrawn="1"/>
        </p:nvSpPr>
        <p:spPr>
          <a:xfrm>
            <a:off x="10545223" y="0"/>
            <a:ext cx="601995" cy="681036"/>
          </a:xfrm>
          <a:custGeom>
            <a:avLst/>
            <a:gdLst>
              <a:gd name="connsiteX0" fmla="*/ 254363 w 462162"/>
              <a:gd name="connsiteY0" fmla="*/ 0 h 522843"/>
              <a:gd name="connsiteX1" fmla="*/ 462162 w 462162"/>
              <a:gd name="connsiteY1" fmla="*/ 0 h 522843"/>
              <a:gd name="connsiteX2" fmla="*/ 207799 w 462162"/>
              <a:gd name="connsiteY2" fmla="*/ 522843 h 522843"/>
              <a:gd name="connsiteX3" fmla="*/ 0 w 462162"/>
              <a:gd name="connsiteY3" fmla="*/ 522843 h 5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62" h="522843">
                <a:moveTo>
                  <a:pt x="254363" y="0"/>
                </a:moveTo>
                <a:lnTo>
                  <a:pt x="462162" y="0"/>
                </a:lnTo>
                <a:lnTo>
                  <a:pt x="207799" y="522843"/>
                </a:lnTo>
                <a:lnTo>
                  <a:pt x="0" y="5228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1" name="任意多边形: 形状 28">
            <a:extLst>
              <a:ext uri="{FF2B5EF4-FFF2-40B4-BE49-F238E27FC236}">
                <a16:creationId xmlns:a16="http://schemas.microsoft.com/office/drawing/2014/main" id="{36BB3429-4901-49E6-B67C-E1980F4DB409}"/>
              </a:ext>
            </a:extLst>
          </p:cNvPr>
          <p:cNvSpPr/>
          <p:nvPr userDrawn="1"/>
        </p:nvSpPr>
        <p:spPr>
          <a:xfrm>
            <a:off x="11346110" y="0"/>
            <a:ext cx="840650" cy="681036"/>
          </a:xfrm>
          <a:custGeom>
            <a:avLst/>
            <a:gdLst>
              <a:gd name="connsiteX0" fmla="*/ 368896 w 935980"/>
              <a:gd name="connsiteY0" fmla="*/ 0 h 758266"/>
              <a:gd name="connsiteX1" fmla="*/ 935980 w 935980"/>
              <a:gd name="connsiteY1" fmla="*/ 0 h 758266"/>
              <a:gd name="connsiteX2" fmla="*/ 935980 w 935980"/>
              <a:gd name="connsiteY2" fmla="*/ 758266 h 758266"/>
              <a:gd name="connsiteX3" fmla="*/ 0 w 935980"/>
              <a:gd name="connsiteY3" fmla="*/ 758266 h 7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980" h="758266">
                <a:moveTo>
                  <a:pt x="368896" y="0"/>
                </a:moveTo>
                <a:lnTo>
                  <a:pt x="935980" y="0"/>
                </a:lnTo>
                <a:lnTo>
                  <a:pt x="935980" y="758266"/>
                </a:lnTo>
                <a:lnTo>
                  <a:pt x="0" y="7582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14D76357-0192-4EB0-88B5-FC902FEDE5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2564"/>
            <a:ext cx="10412285" cy="1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65B24FF6-F57A-4A79-9F59-6FCC28AF47C6}"/>
              </a:ext>
            </a:extLst>
          </p:cNvPr>
          <p:cNvSpPr/>
          <p:nvPr userDrawn="1"/>
        </p:nvSpPr>
        <p:spPr>
          <a:xfrm>
            <a:off x="11642725" y="6610525"/>
            <a:ext cx="428624" cy="201128"/>
          </a:xfrm>
          <a:prstGeom prst="rect">
            <a:avLst/>
          </a:prstGeom>
          <a:solidFill>
            <a:srgbClr val="21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80A9867-4515-4612-8C47-3D4D56A5F443}"/>
              </a:ext>
            </a:extLst>
          </p:cNvPr>
          <p:cNvSpPr txBox="1"/>
          <p:nvPr userDrawn="1"/>
        </p:nvSpPr>
        <p:spPr>
          <a:xfrm>
            <a:off x="11660509" y="656354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BF1BBFE-AE29-434B-8858-4B0962739355}" type="slidenum">
              <a:rPr lang="zh-CN" alt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542C5F-E311-48A3-AA8D-2859346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5706"/>
          <a:stretch/>
        </p:blipFill>
        <p:spPr>
          <a:xfrm>
            <a:off x="5081" y="0"/>
            <a:ext cx="1218691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0B0889-D40A-4015-A730-273909EB3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378" r="4231"/>
          <a:stretch/>
        </p:blipFill>
        <p:spPr>
          <a:xfrm>
            <a:off x="-2" y="2125553"/>
            <a:ext cx="12192001" cy="2618972"/>
          </a:xfrm>
          <a:prstGeom prst="rect">
            <a:avLst/>
          </a:prstGeom>
        </p:spPr>
      </p:pic>
      <p:pic>
        <p:nvPicPr>
          <p:cNvPr id="9" name="图片 8" descr="夜晚街道上的标志&#10;&#10;描述已自动生成">
            <a:extLst>
              <a:ext uri="{FF2B5EF4-FFF2-40B4-BE49-F238E27FC236}">
                <a16:creationId xmlns:a16="http://schemas.microsoft.com/office/drawing/2014/main" id="{B0812B3C-C254-4302-B08B-E668FDE305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0" y="2125552"/>
            <a:ext cx="12205679" cy="473244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D85B3A4-0124-4A6A-8698-E521FB15543C}"/>
              </a:ext>
            </a:extLst>
          </p:cNvPr>
          <p:cNvGrpSpPr/>
          <p:nvPr userDrawn="1"/>
        </p:nvGrpSpPr>
        <p:grpSpPr>
          <a:xfrm>
            <a:off x="0" y="2106173"/>
            <a:ext cx="12192000" cy="2659886"/>
            <a:chOff x="1303020" y="24976"/>
            <a:chExt cx="9140516" cy="265988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51CA65-5551-42C7-9266-40513FA3D10A}"/>
                </a:ext>
              </a:extLst>
            </p:cNvPr>
            <p:cNvSpPr/>
            <p:nvPr/>
          </p:nvSpPr>
          <p:spPr>
            <a:xfrm>
              <a:off x="1303020" y="24976"/>
              <a:ext cx="9140516" cy="2644200"/>
            </a:xfrm>
            <a:prstGeom prst="rect">
              <a:avLst/>
            </a:prstGeom>
            <a:gradFill flip="none" rotWithShape="1">
              <a:gsLst>
                <a:gs pos="22000">
                  <a:srgbClr val="0070C0"/>
                </a:gs>
                <a:gs pos="100000">
                  <a:srgbClr val="00B0F0">
                    <a:alpha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A4E130-0014-4FAC-BEB4-9F25B2DA4B6B}"/>
                </a:ext>
              </a:extLst>
            </p:cNvPr>
            <p:cNvSpPr/>
            <p:nvPr/>
          </p:nvSpPr>
          <p:spPr>
            <a:xfrm>
              <a:off x="1884615" y="187208"/>
              <a:ext cx="7977325" cy="2012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感谢各位老师的耐心聆听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4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敬请大家批评指正！</a:t>
              </a:r>
              <a:endParaRPr lang="en-US" altLang="zh-CN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4">
              <a:extLst>
                <a:ext uri="{FF2B5EF4-FFF2-40B4-BE49-F238E27FC236}">
                  <a16:creationId xmlns:a16="http://schemas.microsoft.com/office/drawing/2014/main" id="{27C72BCC-0718-4B37-B5DA-4395AD62C81C}"/>
                </a:ext>
              </a:extLst>
            </p:cNvPr>
            <p:cNvSpPr/>
            <p:nvPr/>
          </p:nvSpPr>
          <p:spPr>
            <a:xfrm>
              <a:off x="1705356" y="2181493"/>
              <a:ext cx="8335844" cy="503369"/>
            </a:xfrm>
            <a:custGeom>
              <a:avLst/>
              <a:gdLst>
                <a:gd name="connsiteX0" fmla="*/ 0 w 8229600"/>
                <a:gd name="connsiteY0" fmla="*/ 0 h 0"/>
                <a:gd name="connsiteX1" fmla="*/ 8229600 w 82296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29600">
                  <a:moveTo>
                    <a:pt x="0" y="0"/>
                  </a:moveTo>
                  <a:lnTo>
                    <a:pt x="82296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3F4DEC6-8AE6-4C19-9A56-01F61E28F5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6" b="97452" l="6129" r="94355">
                        <a14:foregroundMark x1="27903" y1="50318" x2="27903" y2="50318"/>
                        <a14:foregroundMark x1="35968" y1="40127" x2="35968" y2="40127"/>
                        <a14:foregroundMark x1="17581" y1="42038" x2="17581" y2="42038"/>
                        <a14:foregroundMark x1="8871" y1="43949" x2="8871" y2="43949"/>
                        <a14:foregroundMark x1="63871" y1="54777" x2="63871" y2="54777"/>
                        <a14:foregroundMark x1="71935" y1="47771" x2="71935" y2="47771"/>
                        <a14:foregroundMark x1="78871" y1="43949" x2="78871" y2="43949"/>
                        <a14:foregroundMark x1="88710" y1="38217" x2="88710" y2="38217"/>
                        <a14:foregroundMark x1="88871" y1="54777" x2="88871" y2="54777"/>
                        <a14:foregroundMark x1="90645" y1="55414" x2="90645" y2="55414"/>
                        <a14:foregroundMark x1="86290" y1="44586" x2="86290" y2="44586"/>
                        <a14:foregroundMark x1="13548" y1="59236" x2="13548" y2="59236"/>
                        <a14:foregroundMark x1="29194" y1="86624" x2="29194" y2="86624"/>
                        <a14:foregroundMark x1="34839" y1="86624" x2="34839" y2="86624"/>
                        <a14:foregroundMark x1="33710" y1="84713" x2="33710" y2="84713"/>
                        <a14:foregroundMark x1="33065" y1="92357" x2="33065" y2="92357"/>
                        <a14:foregroundMark x1="40161" y1="81529" x2="40161" y2="81529"/>
                        <a14:foregroundMark x1="45323" y1="87898" x2="45323" y2="87898"/>
                        <a14:foregroundMark x1="43710" y1="92994" x2="43710" y2="92994"/>
                        <a14:foregroundMark x1="45645" y1="75159" x2="45645" y2="75159"/>
                        <a14:foregroundMark x1="50968" y1="84713" x2="50968" y2="84713"/>
                        <a14:foregroundMark x1="54839" y1="81529" x2="54839" y2="81529"/>
                        <a14:foregroundMark x1="56290" y1="94268" x2="56290" y2="94268"/>
                        <a14:foregroundMark x1="60484" y1="85987" x2="60484" y2="85987"/>
                        <a14:foregroundMark x1="62581" y1="44586" x2="62581" y2="44586"/>
                        <a14:foregroundMark x1="60000" y1="92357" x2="60000" y2="92357"/>
                        <a14:foregroundMark x1="61452" y1="84713" x2="61452" y2="84713"/>
                        <a14:foregroundMark x1="67097" y1="78981" x2="67097" y2="78981"/>
                        <a14:foregroundMark x1="63548" y1="87898" x2="63548" y2="87898"/>
                        <a14:foregroundMark x1="70484" y1="87898" x2="70484" y2="87898"/>
                        <a14:foregroundMark x1="10323" y1="43949" x2="10323" y2="43949"/>
                        <a14:foregroundMark x1="12097" y1="38217" x2="12097" y2="38217"/>
                        <a14:foregroundMark x1="9032" y1="54140" x2="9032" y2="54140"/>
                        <a14:foregroundMark x1="11452" y1="55414" x2="11452" y2="55414"/>
                        <a14:foregroundMark x1="90806" y1="41401" x2="90806" y2="41401"/>
                        <a14:foregroundMark x1="89839" y1="47771" x2="89839" y2="47771"/>
                        <a14:foregroundMark x1="87419" y1="57325" x2="87419" y2="57325"/>
                        <a14:foregroundMark x1="86935" y1="56051" x2="86935" y2="56051"/>
                        <a14:foregroundMark x1="78871" y1="87261" x2="78871" y2="87261"/>
                        <a14:foregroundMark x1="21613" y1="87898" x2="21613" y2="87898"/>
                        <a14:backgroundMark x1="26774" y1="22930" x2="26774" y2="22930"/>
                        <a14:backgroundMark x1="26935" y1="22293" x2="35161" y2="21019"/>
                        <a14:backgroundMark x1="65323" y1="50955" x2="65323" y2="50955"/>
                        <a14:backgroundMark x1="35968" y1="50318" x2="35968" y2="50318"/>
                        <a14:backgroundMark x1="80968" y1="49045" x2="80968" y2="49045"/>
                        <a14:backgroundMark x1="89355" y1="42675" x2="89355" y2="42675"/>
                        <a14:backgroundMark x1="88065" y1="43949" x2="88065" y2="43949"/>
                        <a14:backgroundMark x1="87581" y1="54777" x2="87581" y2="54777"/>
                        <a14:backgroundMark x1="19355" y1="56688" x2="19355" y2="56688"/>
                        <a14:backgroundMark x1="9355" y1="49045" x2="9355" y2="49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2392" y="54573"/>
            <a:ext cx="5647211" cy="163837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BC439F-8C38-4353-B9AD-A6F3C98A1985}"/>
              </a:ext>
            </a:extLst>
          </p:cNvPr>
          <p:cNvSpPr txBox="1"/>
          <p:nvPr userDrawn="1"/>
        </p:nvSpPr>
        <p:spPr>
          <a:xfrm>
            <a:off x="8723433" y="6250766"/>
            <a:ext cx="33557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800" b="1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2B5B7A7D-2189-42C2-9821-0DA00BAB3798}"/>
              </a:ext>
            </a:extLst>
          </p:cNvPr>
          <p:cNvSpPr/>
          <p:nvPr userDrawn="1"/>
        </p:nvSpPr>
        <p:spPr>
          <a:xfrm>
            <a:off x="775754" y="1784692"/>
            <a:ext cx="3022058" cy="642959"/>
          </a:xfrm>
          <a:prstGeom prst="parallelogram">
            <a:avLst>
              <a:gd name="adj" fmla="val 48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30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combatmercenaries.com/Mercmarket/products.php?278&amp;sid=3m40vonpafkdnd1uvq6pg8kif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7627D-046B-49A2-9638-3026A6B6C8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4140" y="1167005"/>
            <a:ext cx="2038350" cy="480131"/>
          </a:xfrm>
        </p:spPr>
        <p:txBody>
          <a:bodyPr/>
          <a:lstStyle/>
          <a:p>
            <a:r>
              <a:rPr lang="zh-CN" altLang="en-US" dirty="0"/>
              <a:t>调研汇报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521038-78FD-47C1-BC7F-43F55DCE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机载光电吊舱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57F4B2-2D0F-4355-B695-EE1CDAEB02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77029" y="5713575"/>
            <a:ext cx="2415641" cy="480131"/>
          </a:xfrm>
        </p:spPr>
        <p:txBody>
          <a:bodyPr/>
          <a:lstStyle/>
          <a:p>
            <a:r>
              <a:rPr lang="zh-CN" altLang="en-US" dirty="0"/>
              <a:t>彭高亮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F1695C-BA5B-4E54-B6DB-C149673C5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77030" y="4999855"/>
            <a:ext cx="2415641" cy="480131"/>
          </a:xfrm>
        </p:spPr>
        <p:txBody>
          <a:bodyPr/>
          <a:lstStyle/>
          <a:p>
            <a:r>
              <a:rPr lang="en-US" altLang="zh-CN" dirty="0"/>
              <a:t>20B908010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D717688-4654-4CE9-AC09-46E79E83DC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7029" y="4286135"/>
            <a:ext cx="2415641" cy="480131"/>
          </a:xfrm>
        </p:spPr>
        <p:txBody>
          <a:bodyPr/>
          <a:lstStyle/>
          <a:p>
            <a:r>
              <a:rPr lang="zh-CN" altLang="en-US" dirty="0"/>
              <a:t>陈朝</a:t>
            </a:r>
          </a:p>
        </p:txBody>
      </p:sp>
    </p:spTree>
    <p:extLst>
      <p:ext uri="{BB962C8B-B14F-4D97-AF65-F5344CB8AC3E}">
        <p14:creationId xmlns:p14="http://schemas.microsoft.com/office/powerpoint/2010/main" val="2403723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248DA-331A-41DD-A069-706B8CEB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5892799" cy="58477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四、关键技术与发展趋势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21D45-212B-4FBB-9839-7FC099338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0254" y="102259"/>
            <a:ext cx="2822319" cy="4616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BAEC6C-DEFA-4C2D-A9DA-D4CA61FBF393}"/>
              </a:ext>
            </a:extLst>
          </p:cNvPr>
          <p:cNvSpPr/>
          <p:nvPr/>
        </p:nvSpPr>
        <p:spPr>
          <a:xfrm>
            <a:off x="4888567" y="1166288"/>
            <a:ext cx="6926663" cy="502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全天候成像与红外制冷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难点本质：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尘、强日照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焰源、温差小背景下目标对比度低；红外探测器热噪声与非均匀性影响成像稳定性。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高精度伺服与稳定（云台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视轴稳定）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难点本质：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飞行振动与平台机动导致视轴抖动；多轴耦合、结构模态与滞后使控制难度上升。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高分辨率光学系统（成像质量与轻量化）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难点本质：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大口径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长焦距带来质量与体积上升；波前像差与热致离焦影响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MTF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；窗口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罩在强环境下易污染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结冰。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3B08C4-5B7B-46C5-8492-493FD437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9" y="2897823"/>
            <a:ext cx="1911093" cy="1440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954AA1-B5B5-4C12-B57A-A0C900C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26" y="2898062"/>
            <a:ext cx="137361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A6F8DA-81E8-4AC1-9C8D-054F2AEEB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71"/>
          <a:stretch/>
        </p:blipFill>
        <p:spPr>
          <a:xfrm>
            <a:off x="403117" y="4739781"/>
            <a:ext cx="2405715" cy="1257535"/>
          </a:xfrm>
          <a:prstGeom prst="rect">
            <a:avLst/>
          </a:prstGeom>
        </p:spPr>
      </p:pic>
      <p:pic>
        <p:nvPicPr>
          <p:cNvPr id="8" name="Picture 5" descr="一种机载多光谱共口径瞄准吊舱光学系统设计| 中国光学-- 中国光学期刊网">
            <a:extLst>
              <a:ext uri="{FF2B5EF4-FFF2-40B4-BE49-F238E27FC236}">
                <a16:creationId xmlns:a16="http://schemas.microsoft.com/office/drawing/2014/main" id="{69A369F7-589F-4892-A6C7-801C0C98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17494"/>
          <a:stretch/>
        </p:blipFill>
        <p:spPr bwMode="auto">
          <a:xfrm>
            <a:off x="2932549" y="4648548"/>
            <a:ext cx="1642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DF605C4-0310-4DD4-9A4A-43CC6361DBD7}"/>
              </a:ext>
            </a:extLst>
          </p:cNvPr>
          <p:cNvGrpSpPr/>
          <p:nvPr/>
        </p:nvGrpSpPr>
        <p:grpSpPr>
          <a:xfrm>
            <a:off x="694923" y="1359532"/>
            <a:ext cx="3918584" cy="1440000"/>
            <a:chOff x="694923" y="1473832"/>
            <a:chExt cx="3918584" cy="1440000"/>
          </a:xfrm>
        </p:grpSpPr>
        <p:pic>
          <p:nvPicPr>
            <p:cNvPr id="10" name="Picture 3" descr="在这里插入图片描述">
              <a:extLst>
                <a:ext uri="{FF2B5EF4-FFF2-40B4-BE49-F238E27FC236}">
                  <a16:creationId xmlns:a16="http://schemas.microsoft.com/office/drawing/2014/main" id="{6DDB81AE-92EC-41E2-AB09-F50DAA6A9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28" b="17518"/>
            <a:stretch/>
          </p:blipFill>
          <p:spPr bwMode="auto">
            <a:xfrm>
              <a:off x="694923" y="1473832"/>
              <a:ext cx="3918584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BEAA97-C841-4224-B340-817957DD19F5}"/>
                </a:ext>
              </a:extLst>
            </p:cNvPr>
            <p:cNvSpPr txBox="1"/>
            <p:nvPr/>
          </p:nvSpPr>
          <p:spPr>
            <a:xfrm>
              <a:off x="1605975" y="253236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红外成像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E2F14E6-55A7-40E0-A78D-72E147F2092C}"/>
                </a:ext>
              </a:extLst>
            </p:cNvPr>
            <p:cNvSpPr txBox="1"/>
            <p:nvPr/>
          </p:nvSpPr>
          <p:spPr>
            <a:xfrm>
              <a:off x="3358716" y="2532366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可见光成像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E536462-7A93-42D2-9638-C87930CB9867}"/>
              </a:ext>
            </a:extLst>
          </p:cNvPr>
          <p:cNvSpPr txBox="1"/>
          <p:nvPr/>
        </p:nvSpPr>
        <p:spPr>
          <a:xfrm>
            <a:off x="996249" y="430638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框架结构示意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4BE4A9-7753-4775-87C3-CFE68E7FC52F}"/>
              </a:ext>
            </a:extLst>
          </p:cNvPr>
          <p:cNvSpPr txBox="1"/>
          <p:nvPr/>
        </p:nvSpPr>
        <p:spPr>
          <a:xfrm>
            <a:off x="2836160" y="430638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球形吊舱结构形式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E546D5-137D-487C-B7F3-380C2029F8A8}"/>
              </a:ext>
            </a:extLst>
          </p:cNvPr>
          <p:cNvSpPr txBox="1"/>
          <p:nvPr/>
        </p:nvSpPr>
        <p:spPr>
          <a:xfrm>
            <a:off x="1206666" y="60885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光路图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B63635-29F9-4D39-A0B0-205D3A29F266}"/>
              </a:ext>
            </a:extLst>
          </p:cNvPr>
          <p:cNvSpPr txBox="1"/>
          <p:nvPr/>
        </p:nvSpPr>
        <p:spPr>
          <a:xfrm>
            <a:off x="2943404" y="608854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共口径光学系统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A78763-B9B2-4025-BD57-D2D8BDD89E90}"/>
              </a:ext>
            </a:extLst>
          </p:cNvPr>
          <p:cNvSpPr txBox="1"/>
          <p:nvPr/>
        </p:nvSpPr>
        <p:spPr>
          <a:xfrm>
            <a:off x="209550" y="813490"/>
            <a:ext cx="20478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dirty="0">
                <a:solidFill>
                  <a:srgbClr val="0033CC"/>
                </a:solidFill>
              </a:rPr>
              <a:t>关键技术挑战</a:t>
            </a:r>
          </a:p>
        </p:txBody>
      </p:sp>
    </p:spTree>
    <p:extLst>
      <p:ext uri="{BB962C8B-B14F-4D97-AF65-F5344CB8AC3E}">
        <p14:creationId xmlns:p14="http://schemas.microsoft.com/office/powerpoint/2010/main" val="153202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6DFEF4-04A9-4D71-81C9-1FDDF5830190}"/>
              </a:ext>
            </a:extLst>
          </p:cNvPr>
          <p:cNvSpPr txBox="1"/>
          <p:nvPr/>
        </p:nvSpPr>
        <p:spPr>
          <a:xfrm>
            <a:off x="209550" y="813490"/>
            <a:ext cx="20478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dirty="0">
                <a:solidFill>
                  <a:srgbClr val="0033CC"/>
                </a:solidFill>
              </a:rPr>
              <a:t>关键技术挑战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CA297C-010A-4847-A5F3-A0EEC4639A99}"/>
              </a:ext>
            </a:extLst>
          </p:cNvPr>
          <p:cNvSpPr/>
          <p:nvPr/>
        </p:nvSpPr>
        <p:spPr>
          <a:xfrm>
            <a:off x="4872251" y="971060"/>
            <a:ext cx="6838950" cy="5860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智能化目标识别与跟踪算法</a:t>
            </a:r>
          </a:p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难点本质：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小目标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遮挡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相似背景下的鲁棒检测；复杂机动导致尺度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视角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光照剧变；嵌入式实时算力受限。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数据链与系统集成</a:t>
            </a:r>
          </a:p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难点本质：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高码率视频与元数据的低时延传输；跨平台时钟同步与坐标一致；电磁兼容与信息安全。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跨领域共性挑战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SWaP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-C</a:t>
            </a: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在重量、体积、功耗、成本之间取得平衡。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隐身与气动：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外挂与内置的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RCS/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阻力权衡。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可靠性与可维护性：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长寿命制冷机、转台轴承磨损、窗口易损件快速更换。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BE6EB6-9338-42CF-BA50-5BD2C5075119}"/>
              </a:ext>
            </a:extLst>
          </p:cNvPr>
          <p:cNvSpPr/>
          <p:nvPr/>
        </p:nvSpPr>
        <p:spPr>
          <a:xfrm>
            <a:off x="7137400" y="6367935"/>
            <a:ext cx="4508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SWaP-C 是尺寸、重量、功率和成本的缩写。在研究和开发中，它通常用于优化设备、系统或程序的尺寸、重量、功率和成本。</a:t>
            </a:r>
          </a:p>
        </p:txBody>
      </p:sp>
      <p:pic>
        <p:nvPicPr>
          <p:cNvPr id="7" name="Picture 2" descr="computer vision笔记：目标跟踪的小总结| 高深远的博客">
            <a:extLst>
              <a:ext uri="{FF2B5EF4-FFF2-40B4-BE49-F238E27FC236}">
                <a16:creationId xmlns:a16="http://schemas.microsoft.com/office/drawing/2014/main" id="{0F892DFB-DCF6-452B-BED0-7CA2F420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06" y="1363829"/>
            <a:ext cx="2854870" cy="1440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patio-temporal tensor model for infrared small target detection via  convex-concave singular value separation - ScienceDirect">
            <a:extLst>
              <a:ext uri="{FF2B5EF4-FFF2-40B4-BE49-F238E27FC236}">
                <a16:creationId xmlns:a16="http://schemas.microsoft.com/office/drawing/2014/main" id="{E197D018-2CE6-4673-A216-5A3B36FC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" y="1363829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无人机微波图像传输数据链技术详解_无人机微波图像传输数据链技术的研究与实现-CSDN博客">
            <a:extLst>
              <a:ext uri="{FF2B5EF4-FFF2-40B4-BE49-F238E27FC236}">
                <a16:creationId xmlns:a16="http://schemas.microsoft.com/office/drawing/2014/main" id="{9521F7DC-4893-4C3A-A8B1-824A2ECA5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b="4392"/>
          <a:stretch/>
        </p:blipFill>
        <p:spPr bwMode="auto">
          <a:xfrm>
            <a:off x="2331690" y="3132161"/>
            <a:ext cx="2472086" cy="135114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无人机数据链技术，无人机数据链路系统技术详解，无人机数传技术_无人机链路系统基本结构-CSDN博客">
            <a:extLst>
              <a:ext uri="{FF2B5EF4-FFF2-40B4-BE49-F238E27FC236}">
                <a16:creationId xmlns:a16="http://schemas.microsoft.com/office/drawing/2014/main" id="{FF5F3066-2CC4-4D42-B24E-00AAB38F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" y="3267733"/>
            <a:ext cx="2042732" cy="1080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A9B57B-0C8B-4FC8-ACD8-D721D4475CC3}"/>
              </a:ext>
            </a:extLst>
          </p:cNvPr>
          <p:cNvSpPr/>
          <p:nvPr/>
        </p:nvSpPr>
        <p:spPr>
          <a:xfrm>
            <a:off x="465761" y="27957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目标识别</a:t>
            </a:r>
            <a:endParaRPr lang="zh-CN" altLang="en-US" sz="1400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940B49-53A0-4B2F-B760-E8F288D35E00}"/>
              </a:ext>
            </a:extLst>
          </p:cNvPr>
          <p:cNvSpPr/>
          <p:nvPr/>
        </p:nvSpPr>
        <p:spPr>
          <a:xfrm>
            <a:off x="587591" y="44888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无人机数据链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2AF190-BF07-4BB0-A59B-881E34B477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r="16049"/>
          <a:stretch/>
        </p:blipFill>
        <p:spPr>
          <a:xfrm>
            <a:off x="197167" y="4864852"/>
            <a:ext cx="206604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8733BD-A42D-417A-B031-6461448CABFF}"/>
              </a:ext>
            </a:extLst>
          </p:cNvPr>
          <p:cNvSpPr/>
          <p:nvPr/>
        </p:nvSpPr>
        <p:spPr>
          <a:xfrm>
            <a:off x="280251" y="633057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J-20</a:t>
            </a:r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波段</a:t>
            </a:r>
            <a:r>
              <a:rPr lang="en-US" altLang="zh-CN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RCS</a:t>
            </a:r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</a:t>
            </a:r>
          </a:p>
        </p:txBody>
      </p:sp>
      <p:pic>
        <p:nvPicPr>
          <p:cNvPr id="15" name="Picture 16" descr="战斗机外挂武器会破坏其隐身性能吗？">
            <a:extLst>
              <a:ext uri="{FF2B5EF4-FFF2-40B4-BE49-F238E27FC236}">
                <a16:creationId xmlns:a16="http://schemas.microsoft.com/office/drawing/2014/main" id="{A758CBA5-F129-4581-8E8F-C74458B8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233" y="4864852"/>
            <a:ext cx="1485000" cy="1440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7CBF0A-DA62-43C9-9BF3-D9EB385159E8}"/>
              </a:ext>
            </a:extLst>
          </p:cNvPr>
          <p:cNvSpPr/>
          <p:nvPr/>
        </p:nvSpPr>
        <p:spPr>
          <a:xfrm>
            <a:off x="2847023" y="633057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探测雷达显示屏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5263E1-D7B8-4729-863E-168D19A78B72}"/>
              </a:ext>
            </a:extLst>
          </p:cNvPr>
          <p:cNvSpPr/>
          <p:nvPr/>
        </p:nvSpPr>
        <p:spPr>
          <a:xfrm>
            <a:off x="2847023" y="448885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数据链系统图示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073B4E-B20A-43A3-A256-41551DC7490C}"/>
              </a:ext>
            </a:extLst>
          </p:cNvPr>
          <p:cNvSpPr/>
          <p:nvPr/>
        </p:nvSpPr>
        <p:spPr>
          <a:xfrm>
            <a:off x="2924936" y="27957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跟踪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FA059E2-85CC-4461-ADEE-973C9C3E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5892799" cy="58477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四、关键技术与发展趋势</a:t>
            </a:r>
            <a:endParaRPr lang="zh-CN" altLang="en-US" dirty="0"/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BE904F25-9911-4A8B-8C96-3554DFB78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0254" y="102259"/>
            <a:ext cx="2822319" cy="46166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6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D6309B-1D2A-4D53-A5B6-F97D5E68BCC1}"/>
              </a:ext>
            </a:extLst>
          </p:cNvPr>
          <p:cNvSpPr txBox="1"/>
          <p:nvPr/>
        </p:nvSpPr>
        <p:spPr>
          <a:xfrm>
            <a:off x="360402" y="1043969"/>
            <a:ext cx="553998" cy="4104000"/>
          </a:xfrm>
          <a:prstGeom prst="rect">
            <a:avLst/>
          </a:prstGeom>
          <a:solidFill>
            <a:srgbClr val="FFC000"/>
          </a:solidFill>
        </p:spPr>
        <p:txBody>
          <a:bodyPr vert="eaVert"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spc="1500" dirty="0"/>
              <a:t>发展趋势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9E4479-84B5-45E9-8E0D-019CE0B67D0C}"/>
              </a:ext>
            </a:extLst>
          </p:cNvPr>
          <p:cNvSpPr/>
          <p:nvPr/>
        </p:nvSpPr>
        <p:spPr>
          <a:xfrm>
            <a:off x="213633" y="5356345"/>
            <a:ext cx="11763376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 algn="just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光电吊舱正向着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“轻量化、隐身化、模块化、网络化与智能化”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方向演进，未来将成为多域一体化作战体系中不可替代的核心传感节点，现已成为现代空战中“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打击”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链路的核心装备。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2265AAC-FDB5-44A8-BD22-96277E69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82370"/>
              </p:ext>
            </p:extLst>
          </p:nvPr>
        </p:nvGraphicFramePr>
        <p:xfrm>
          <a:off x="1041400" y="1043969"/>
          <a:ext cx="10734676" cy="41040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869815">
                  <a:extLst>
                    <a:ext uri="{9D8B030D-6E8A-4147-A177-3AD203B41FA5}">
                      <a16:colId xmlns:a16="http://schemas.microsoft.com/office/drawing/2014/main" val="1035759108"/>
                    </a:ext>
                  </a:extLst>
                </a:gridCol>
                <a:gridCol w="7864861">
                  <a:extLst>
                    <a:ext uri="{9D8B030D-6E8A-4147-A177-3AD203B41FA5}">
                      <a16:colId xmlns:a16="http://schemas.microsoft.com/office/drawing/2014/main" val="45777082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多传感器融合与多模成像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可见光、红外、激光、雷达融合，实现全时段侦察与瞄准。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17918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小型化、轻量化、高集成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无人机、轻型战机和旋翼机对吊舱的重量、体积和挂点兼容性要求更高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9182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隐身化与机体一体化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从外挂式向机体内置式演进，降低气动阻力与雷达反射。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24493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智能化与自主识别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CN" altLang="en-US" sz="1600" b="0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识别、目标标注、数据链共享成为新一代核心。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66393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模块化与可重构设计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无人机通用光电吊舱系列化设计，可通过更换模块适配不同任务。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41152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网络化与体系作战融合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吊舱不再是单机设备，而是体系的“信息节点”，提升态势感知与协同作战能力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48680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5F938842-64C8-43CF-BBE9-6F704189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5892799" cy="58477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四、关键技术与发展趋势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84C28F-004F-465B-A532-3FB7C74FC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0254" y="102259"/>
            <a:ext cx="2822319" cy="46166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03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78DE2-73DA-4E30-9427-46B169B2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五、</a:t>
            </a:r>
            <a:r>
              <a:rPr lang="zh-CN" altLang="en-US" kern="0" dirty="0">
                <a:solidFill>
                  <a:srgbClr val="002060"/>
                </a:solidFill>
              </a:rPr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2185C-67D1-4A97-860C-7FFB9272E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F8A020-4688-4537-9A46-3CCC7F096B33}"/>
              </a:ext>
            </a:extLst>
          </p:cNvPr>
          <p:cNvSpPr/>
          <p:nvPr/>
        </p:nvSpPr>
        <p:spPr>
          <a:xfrm>
            <a:off x="212918" y="714277"/>
            <a:ext cx="11766162" cy="114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光电吊舱外挂虽显著提升侦察与打击能力，但会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增大阻力、削弱隐身并占用挂点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，未来将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趋向于小型化、隐身化与内置化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3E39ED-D029-43D2-AB82-4B1E728CB573}"/>
              </a:ext>
            </a:extLst>
          </p:cNvPr>
          <p:cNvSpPr/>
          <p:nvPr/>
        </p:nvSpPr>
        <p:spPr>
          <a:xfrm>
            <a:off x="5954420" y="2041481"/>
            <a:ext cx="5981700" cy="176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结构与挂载影响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振动干扰：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机体气动振动或推进器气流会耦合到吊舱稳定平台，影响成像和测量精度。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挂点资源占用：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机身或机翼挂点被占用，减少可挂载弹药或副油箱数量。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结构应力增大：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在高速或大过载机动下，挂点和吊舱结构承受额外应力。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8736E3-E35E-4367-B7B4-9B41CB5000E6}"/>
              </a:ext>
            </a:extLst>
          </p:cNvPr>
          <p:cNvSpPr/>
          <p:nvPr/>
        </p:nvSpPr>
        <p:spPr>
          <a:xfrm>
            <a:off x="211235" y="2041481"/>
            <a:ext cx="5570440" cy="2085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气动性能影响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阻力增加：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突出机体会增加附加阻力，导致航程和续航时间下降。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气动扰动：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可能改变局部气流，影响机翼、进气道或尾翼的气动特性。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机动性下降：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对战斗机而言，高速机动时吊舱可能成为“气动负担”，降低最大过载或转弯性能。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4647F5-0222-4B06-9436-0AFDE05048C0}"/>
              </a:ext>
            </a:extLst>
          </p:cNvPr>
          <p:cNvSpPr/>
          <p:nvPr/>
        </p:nvSpPr>
        <p:spPr>
          <a:xfrm>
            <a:off x="211235" y="4295199"/>
            <a:ext cx="5570440" cy="2089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隐身与生存性影响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雷达反射截面（</a:t>
            </a:r>
            <a:r>
              <a:rPr lang="en-US" altLang="zh-CN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RCS</a:t>
            </a: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）增大：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吊舱表面和棱角会破坏机体隐身外形设计，增加被雷达探测的几率。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红外特征增强：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吊舱自身工作（红外成像、制冷机散热）会产生额外红外特征。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挂点暴露：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吊舱位置可能成为敌方导弹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火控锁定的特征点。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A17983-B48C-4FDD-B77B-9F3EC9E24C5D}"/>
              </a:ext>
            </a:extLst>
          </p:cNvPr>
          <p:cNvSpPr/>
          <p:nvPr/>
        </p:nvSpPr>
        <p:spPr>
          <a:xfrm>
            <a:off x="5781675" y="3976137"/>
            <a:ext cx="6154445" cy="2408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对策与改进方向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外形优化：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光电舱采用流线型、低阻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隐身设计（吸波材料、曲面外形）。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机体内埋：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先进隐身战机倾向于内置光电转台（如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F-35 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EOTS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），避免突出外挂。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模块化设计：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尽量小型化、模块化，减少对气动与隐身的负面影响。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稳像与算法补偿：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改进稳定平台结构与图像算法，降低因振动造成的性能下降。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CF0B8-7B03-48E3-8289-0EC2F565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五、</a:t>
            </a:r>
            <a:r>
              <a:rPr lang="zh-CN" altLang="en-US" kern="0" dirty="0">
                <a:solidFill>
                  <a:srgbClr val="002060"/>
                </a:solidFill>
              </a:rPr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98068D-BCED-45E5-860E-716A1E064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0BDA7D-9AEE-4B3A-92B5-78579F94EDE3}"/>
              </a:ext>
            </a:extLst>
          </p:cNvPr>
          <p:cNvSpPr/>
          <p:nvPr/>
        </p:nvSpPr>
        <p:spPr>
          <a:xfrm>
            <a:off x="276225" y="682247"/>
            <a:ext cx="11661776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“旋转双棱镜结构（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Rotating Dual-Prism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）”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光电吊舱是一种近年来用于取代传统万向架（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）式吊舱的创新构型。两者在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结构、控制、响应速度和隐身性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等方面差异明显。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6EFBE3-4570-4EBF-B87A-694A33185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21293"/>
              </p:ext>
            </p:extLst>
          </p:nvPr>
        </p:nvGraphicFramePr>
        <p:xfrm>
          <a:off x="660000" y="4024936"/>
          <a:ext cx="10872000" cy="268287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9000">
                  <a:extLst>
                    <a:ext uri="{9D8B030D-6E8A-4147-A177-3AD203B41FA5}">
                      <a16:colId xmlns:a16="http://schemas.microsoft.com/office/drawing/2014/main" val="1958980128"/>
                    </a:ext>
                  </a:extLst>
                </a:gridCol>
                <a:gridCol w="4756500">
                  <a:extLst>
                    <a:ext uri="{9D8B030D-6E8A-4147-A177-3AD203B41FA5}">
                      <a16:colId xmlns:a16="http://schemas.microsoft.com/office/drawing/2014/main" val="190056723"/>
                    </a:ext>
                  </a:extLst>
                </a:gridCol>
                <a:gridCol w="4756500">
                  <a:extLst>
                    <a:ext uri="{9D8B030D-6E8A-4147-A177-3AD203B41FA5}">
                      <a16:colId xmlns:a16="http://schemas.microsoft.com/office/drawing/2014/main" val="476689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万向架式光电吊舱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旋转双棱镜式光电吊舱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401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结构形式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两轴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三轴机械旋转云台，带伺服电机与轴承支撑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两个可独立旋转的光学棱镜（通常为楔形），通过折射实现光轴偏转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07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视轴控制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通过机械旋转改变整个传感器的姿态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通过棱镜转动改变光线方向，传感器固定不动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891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惯量特性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旋转部件多、惯量大、加速度响应慢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仅旋转轻质棱镜，惯量极小、响应快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736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密封特性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云台结构开口较多，密封性一般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传感器固定在舱内，可完全密封、防尘防水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8564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02B9B41-9F22-4E9D-B5EB-1A053E4A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12" y="2175286"/>
            <a:ext cx="3838095" cy="180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C36867-7734-4CBE-B706-B3359BE7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2" r="24931" b="18864"/>
          <a:stretch/>
        </p:blipFill>
        <p:spPr>
          <a:xfrm>
            <a:off x="7576248" y="2175286"/>
            <a:ext cx="3326637" cy="18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109E4C-AEFA-4D79-B8D9-ED95479BE3E6}"/>
              </a:ext>
            </a:extLst>
          </p:cNvPr>
          <p:cNvSpPr/>
          <p:nvPr/>
        </p:nvSpPr>
        <p:spPr>
          <a:xfrm>
            <a:off x="3105408" y="1867509"/>
            <a:ext cx="2369303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土耳其 ASELPOD 瞄准系统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FA9E4D-68FA-48CA-B5D8-87DA54EA2596}"/>
              </a:ext>
            </a:extLst>
          </p:cNvPr>
          <p:cNvSpPr/>
          <p:nvPr/>
        </p:nvSpPr>
        <p:spPr>
          <a:xfrm>
            <a:off x="8339320" y="1867509"/>
            <a:ext cx="1800493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旋转双棱镜系统样机</a:t>
            </a:r>
          </a:p>
        </p:txBody>
      </p:sp>
    </p:spTree>
    <p:extLst>
      <p:ext uri="{BB962C8B-B14F-4D97-AF65-F5344CB8AC3E}">
        <p14:creationId xmlns:p14="http://schemas.microsoft.com/office/powerpoint/2010/main" val="266512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B29D4-981D-4495-A035-8CA669F7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zh-CN" dirty="0">
                <a:effectLst>
                  <a:glow rad="63500">
                    <a:schemeClr val="bg1"/>
                  </a:glow>
                </a:effectLst>
              </a:rPr>
              <a:t>五、</a:t>
            </a:r>
            <a:r>
              <a:rPr lang="zh-CN" altLang="zh-CN" dirty="0"/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37475E-6498-4F01-BA75-55A64D316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61734F-6C8C-4B07-909B-E89A0FA6F303}"/>
              </a:ext>
            </a:extLst>
          </p:cNvPr>
          <p:cNvSpPr txBox="1"/>
          <p:nvPr/>
        </p:nvSpPr>
        <p:spPr>
          <a:xfrm>
            <a:off x="100800" y="787400"/>
            <a:ext cx="32624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两种构型综合对比评价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307E2AC-96C3-47CD-8E15-80E908B0C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9735"/>
              </p:ext>
            </p:extLst>
          </p:nvPr>
        </p:nvGraphicFramePr>
        <p:xfrm>
          <a:off x="266700" y="1459445"/>
          <a:ext cx="11372852" cy="363423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1422374629"/>
                    </a:ext>
                  </a:extLst>
                </a:gridCol>
                <a:gridCol w="4714876">
                  <a:extLst>
                    <a:ext uri="{9D8B030D-6E8A-4147-A177-3AD203B41FA5}">
                      <a16:colId xmlns:a16="http://schemas.microsoft.com/office/drawing/2014/main" val="3563811976"/>
                    </a:ext>
                  </a:extLst>
                </a:gridCol>
                <a:gridCol w="4714876">
                  <a:extLst>
                    <a:ext uri="{9D8B030D-6E8A-4147-A177-3AD203B41FA5}">
                      <a16:colId xmlns:a16="http://schemas.microsoft.com/office/drawing/2014/main" val="1124545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万向架式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旋转双棱镜式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42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指向响应速度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中（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0.1–1 </a:t>
                      </a:r>
                      <a:r>
                        <a:rPr 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s）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，依赖云台惯量和驱动器带宽</a:t>
                      </a:r>
                      <a:endParaRPr lang="en-US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快（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&lt;0.05 </a:t>
                      </a:r>
                      <a:r>
                        <a:rPr 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s）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，依赖出光口径</a:t>
                      </a:r>
                      <a:endParaRPr lang="en-US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505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稳定性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较好（但受机械振动影响）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极佳（结构刚性高）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785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密封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可靠性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优秀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731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重量体积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5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视场范围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宽（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&gt;±90°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中等（</a:t>
                      </a:r>
                      <a:r>
                        <a:rPr lang="en-US" altLang="zh-CN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±30°</a:t>
                      </a: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40°</a:t>
                      </a: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22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高（微弧度级）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高（但受非线性映射影响）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838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适用平台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各型战机、直升机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无人机、隐身机、微型平台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55366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21EEA4A-0FE0-4157-A373-7DF2B3E4D231}"/>
              </a:ext>
            </a:extLst>
          </p:cNvPr>
          <p:cNvSpPr/>
          <p:nvPr/>
        </p:nvSpPr>
        <p:spPr>
          <a:xfrm>
            <a:off x="209551" y="5248186"/>
            <a:ext cx="1148714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旋转双棱镜光电吊舱本身具备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结构紧凑、响应迅速、稳定性高和密封可靠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等优势，但视场受限、控制复杂，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更适用于小型无人机与隐身平台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等定向观测任务。</a:t>
            </a:r>
          </a:p>
        </p:txBody>
      </p:sp>
    </p:spTree>
    <p:extLst>
      <p:ext uri="{BB962C8B-B14F-4D97-AF65-F5344CB8AC3E}">
        <p14:creationId xmlns:p14="http://schemas.microsoft.com/office/powerpoint/2010/main" val="411399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7661D-00B6-427E-A52A-C5B107C8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zh-CN" dirty="0">
                <a:effectLst>
                  <a:glow rad="63500">
                    <a:schemeClr val="bg1"/>
                  </a:glow>
                </a:effectLst>
              </a:rPr>
              <a:t>五、</a:t>
            </a:r>
            <a:r>
              <a:rPr lang="zh-CN" altLang="zh-CN" dirty="0"/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CC070-2202-4944-B245-D4D1F81B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DC446B-0A2E-4ADA-90AB-0229524F6437}"/>
              </a:ext>
            </a:extLst>
          </p:cNvPr>
          <p:cNvSpPr/>
          <p:nvPr/>
        </p:nvSpPr>
        <p:spPr>
          <a:xfrm>
            <a:off x="376872" y="1389848"/>
            <a:ext cx="5909628" cy="1618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体积小、重量轻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无需大型伺服转台、轴承、平衡环，光路折转代替机械转动。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可实现更紧凑的光机结构，整机重量可减轻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30–50%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特别适合小型无人机或隐身平台应用。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4B10AB-2A41-47F7-A2E9-2AA67E00DF0A}"/>
              </a:ext>
            </a:extLst>
          </p:cNvPr>
          <p:cNvSpPr/>
          <p:nvPr/>
        </p:nvSpPr>
        <p:spPr>
          <a:xfrm>
            <a:off x="376872" y="5256245"/>
            <a:ext cx="5909628" cy="1289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结构刚度高、成像稳定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成像模块固定在稳固基座上，不受云台转动影响。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成像稳定性更高，减少微振动引起的图像模糊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D6CF1E-C8DF-4B37-B6A2-64DD842D89C7}"/>
              </a:ext>
            </a:extLst>
          </p:cNvPr>
          <p:cNvSpPr/>
          <p:nvPr/>
        </p:nvSpPr>
        <p:spPr>
          <a:xfrm>
            <a:off x="376872" y="3325868"/>
            <a:ext cx="5909628" cy="1612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响应速度快、动态性能好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棱镜转动惯量极小，可在几十毫秒内实现快速指向变化。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适用于高速目标的快速捕获与跟踪。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系统固有频率高，抗振性能优于万向架。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3B81A3-5056-4EF8-93B2-112555D3233B}"/>
              </a:ext>
            </a:extLst>
          </p:cNvPr>
          <p:cNvSpPr/>
          <p:nvPr/>
        </p:nvSpPr>
        <p:spPr>
          <a:xfrm>
            <a:off x="6629400" y="2906768"/>
            <a:ext cx="5181600" cy="1612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可靠性与密封性高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无外露运动部件，结构简单、易于密封。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防尘、防雨、防盐雾性能优越，适合复杂气候条件。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减少机械磨损，寿命大幅提升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1674B7-594E-4A67-BCE5-C6996B25BCF3}"/>
              </a:ext>
            </a:extLst>
          </p:cNvPr>
          <p:cNvSpPr/>
          <p:nvPr/>
        </p:nvSpPr>
        <p:spPr>
          <a:xfrm>
            <a:off x="6629400" y="1389848"/>
            <a:ext cx="5181600" cy="12028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隐身与气动性能好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无需外部凸出球罩，可与机体融合设计为平滑窗口。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有利于降低雷达反射截面（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RCS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）与气动阻力。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14102D-1C25-461F-8A0A-CE540D42D81F}"/>
              </a:ext>
            </a:extLst>
          </p:cNvPr>
          <p:cNvSpPr txBox="1"/>
          <p:nvPr/>
        </p:nvSpPr>
        <p:spPr>
          <a:xfrm>
            <a:off x="209550" y="813490"/>
            <a:ext cx="393065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旋转双棱镜结构的主要优势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3333A3-A485-4E28-8377-D56D8240BE57}"/>
              </a:ext>
            </a:extLst>
          </p:cNvPr>
          <p:cNvSpPr/>
          <p:nvPr/>
        </p:nvSpPr>
        <p:spPr>
          <a:xfrm>
            <a:off x="6629400" y="4833672"/>
            <a:ext cx="518160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旋转双棱镜结构以“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小惯量、高密封、快响应、低外形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”为优势，是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未来小型化、隐身化光电吊舱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的理想方案，但在光学校正和大视场控制方面仍需进一步突破。</a:t>
            </a:r>
          </a:p>
        </p:txBody>
      </p:sp>
    </p:spTree>
    <p:extLst>
      <p:ext uri="{BB962C8B-B14F-4D97-AF65-F5344CB8AC3E}">
        <p14:creationId xmlns:p14="http://schemas.microsoft.com/office/powerpoint/2010/main" val="402475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4439F-1957-4874-9EE1-7A98B7CB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zh-CN" dirty="0">
                <a:effectLst>
                  <a:glow rad="63500">
                    <a:schemeClr val="bg1"/>
                  </a:glow>
                </a:effectLst>
              </a:rPr>
              <a:t>五、</a:t>
            </a:r>
            <a:r>
              <a:rPr lang="zh-CN" altLang="zh-CN" dirty="0"/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82E917-AB6C-4F18-89F4-4BCD6A4FE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B5E04-C5D1-4946-84E5-FD88C05EBB98}"/>
              </a:ext>
            </a:extLst>
          </p:cNvPr>
          <p:cNvSpPr txBox="1"/>
          <p:nvPr/>
        </p:nvSpPr>
        <p:spPr>
          <a:xfrm>
            <a:off x="209549" y="813490"/>
            <a:ext cx="41892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旋转双棱镜存在的挑战与局限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505452C-1684-4E8A-B8CE-9D4A796B2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12335"/>
              </p:ext>
            </p:extLst>
          </p:nvPr>
        </p:nvGraphicFramePr>
        <p:xfrm>
          <a:off x="1096090" y="1639641"/>
          <a:ext cx="9828000" cy="30240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6775243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146132210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41274019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技术局限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问题描述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46389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光学畸变与像差校正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双棱镜折射导致光程差与像差，需要高精度补偿算法。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35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非线性角度映射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棱镜旋角与视场偏转非线性，需复杂控制模型。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4178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加工与装调精度要求高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棱镜角度误差、装配偏心会引入指向误差。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748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大视场覆盖受限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当前技术一般覆盖</a:t>
                      </a:r>
                      <a:r>
                        <a:rPr lang="en-US" altLang="zh-CN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±30°</a:t>
                      </a: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40°</a:t>
                      </a:r>
                      <a:r>
                        <a:rPr lang="zh-CN" altLang="en-US" sz="1600" u="sng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视场，较传统云台略小。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8603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中心盲区影响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u="sng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中心盲区导致视场覆盖不连续、目标易丢失、算法复杂度上升。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8991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D07F08A-7F2E-4232-B501-8ED060A92662}"/>
              </a:ext>
            </a:extLst>
          </p:cNvPr>
          <p:cNvSpPr/>
          <p:nvPr/>
        </p:nvSpPr>
        <p:spPr>
          <a:xfrm>
            <a:off x="416278" y="4977327"/>
            <a:ext cx="1138202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84000" algn="just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未来发展方向是提升棱镜材料与镀膜性能，融合畸变补偿与精密控制技术，并结合电子稳像与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智能识别技术，实现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光机一体化的智能化小型光电系统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2104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1A571-A229-4CCD-8150-305652D2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zh-CN" dirty="0">
                <a:effectLst>
                  <a:glow rad="63500">
                    <a:schemeClr val="bg1"/>
                  </a:glow>
                </a:effectLst>
              </a:rPr>
              <a:t>五、</a:t>
            </a:r>
            <a:r>
              <a:rPr lang="zh-CN" altLang="zh-CN" dirty="0"/>
              <a:t>结论与建议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90188-21B3-48B0-A545-8AC81D6AB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420C90-1203-4BC6-BCB7-3EF7BED82E4E}"/>
              </a:ext>
            </a:extLst>
          </p:cNvPr>
          <p:cNvSpPr txBox="1"/>
          <p:nvPr/>
        </p:nvSpPr>
        <p:spPr>
          <a:xfrm>
            <a:off x="209549" y="813490"/>
            <a:ext cx="146249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indent="648000" algn="just">
              <a:lnSpc>
                <a:spcPct val="150000"/>
              </a:lnSpc>
              <a:defRPr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几个问题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57031F3-45CE-454F-A831-4350CCC66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79887"/>
              </p:ext>
            </p:extLst>
          </p:nvPr>
        </p:nvGraphicFramePr>
        <p:xfrm>
          <a:off x="524229" y="1436529"/>
          <a:ext cx="11152271" cy="45549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80671">
                  <a:extLst>
                    <a:ext uri="{9D8B030D-6E8A-4147-A177-3AD203B41FA5}">
                      <a16:colId xmlns:a16="http://schemas.microsoft.com/office/drawing/2014/main" val="117693720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461322103"/>
                    </a:ext>
                  </a:extLst>
                </a:gridCol>
                <a:gridCol w="8483600">
                  <a:extLst>
                    <a:ext uri="{9D8B030D-6E8A-4147-A177-3AD203B41FA5}">
                      <a16:colId xmlns:a16="http://schemas.microsoft.com/office/drawing/2014/main" val="241274019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问题描述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应对方案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46389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探测范围小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双棱镜的探测范围与棱镜楔角相关，工作区域是向前的扩张的圆锥形，虽然增大楔角可扩大探测范围，但对图像的影响会变得更加明显。</a:t>
                      </a:r>
                      <a:endParaRPr lang="zh-CN" altLang="en-US" sz="1600" b="0" i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835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只有一个窗口</a:t>
                      </a:r>
                      <a:endParaRPr lang="en-US" altLang="zh-CN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（传统光电球有多个探测器）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红外和可见光完全可以共光路探测，而且是现代光电瞄准</a:t>
                      </a:r>
                      <a:r>
                        <a:rPr lang="en-US" altLang="zh-CN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监视设备的主流方案。但实现上对光学材料、分光器件和探测器匹配要求很高，需要精细的光机电一体化设计。或者采用多双棱镜窗口并列布置供多探测器使用。</a:t>
                      </a:r>
                      <a:endParaRPr lang="zh-CN" altLang="en-US" sz="1600" b="0" i="0" u="none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4178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前端是平面，阻力大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可采用圆顶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非球面外罩 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内置校正 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内平窗保双棱镜。</a:t>
                      </a:r>
                      <a:endParaRPr lang="zh-CN" altLang="en-US" sz="1600" b="0" i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3748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b="1" kern="1200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是否可作为特殊镜头</a:t>
                      </a:r>
                      <a:endParaRPr lang="en-US" altLang="zh-CN" sz="1600" b="1" kern="1200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1" kern="1200" dirty="0">
                          <a:solidFill>
                            <a:schemeClr val="accent5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相机应用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①快速视场切换：放在探测器前端，通过旋转控制，实现摄像机</a:t>
                      </a:r>
                      <a:r>
                        <a:rPr lang="en-US" altLang="zh-CN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望远镜的小范围快速扫描。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②防抖 </a:t>
                      </a:r>
                      <a:r>
                        <a:rPr lang="en-US" altLang="zh-CN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光轴微调：利用双棱镜旋转来补偿载体震动，起到类似光学稳定器的作用。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③全景</a:t>
                      </a:r>
                      <a:r>
                        <a:rPr lang="en-US" altLang="zh-CN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b="0" u="none" kern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大视场拼接：作为扫描机构，配合探测器扫描整个大场景，再做图像拼接。</a:t>
                      </a:r>
                      <a:endParaRPr lang="zh-CN" altLang="en-US" sz="1600" b="0" i="0" u="none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077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b="1" u="sng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00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07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3DA51-364C-46E4-9B76-8AA720D5D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调研汇报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0D2098-2D4F-4F92-A382-FA38A68FC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陈朝</a:t>
            </a:r>
          </a:p>
        </p:txBody>
      </p:sp>
    </p:spTree>
    <p:extLst>
      <p:ext uri="{BB962C8B-B14F-4D97-AF65-F5344CB8AC3E}">
        <p14:creationId xmlns:p14="http://schemas.microsoft.com/office/powerpoint/2010/main" val="102995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A7375F5-B2E0-4978-A68B-31AFE91D6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课题背景与目的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9F2D3-80CE-4834-8C79-19895D3D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8017" y="3361754"/>
            <a:ext cx="4684273" cy="523220"/>
          </a:xfrm>
        </p:spPr>
        <p:txBody>
          <a:bodyPr/>
          <a:lstStyle/>
          <a:p>
            <a:r>
              <a:rPr lang="zh-CN" altLang="en-US" dirty="0"/>
              <a:t>国内外发展现状与典型型号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78A4C86-BD53-4673-A956-17D09DC96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关键技术与发展趋势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8DAEE65-C698-4E2D-BF63-B7DDB010A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结论与建议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431E680-1830-4D31-A614-53D92B18BD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系统功能与组成</a:t>
            </a:r>
          </a:p>
        </p:txBody>
      </p:sp>
    </p:spTree>
    <p:extLst>
      <p:ext uri="{BB962C8B-B14F-4D97-AF65-F5344CB8AC3E}">
        <p14:creationId xmlns:p14="http://schemas.microsoft.com/office/powerpoint/2010/main" val="3301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4A7208-9CC1-4E46-B743-E9130089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一、课题背景和目的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56FE6D3-4644-41BE-A0B0-560DCB324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3336AD-18FB-4693-9377-C53F8EBC45B2}"/>
              </a:ext>
            </a:extLst>
          </p:cNvPr>
          <p:cNvSpPr/>
          <p:nvPr/>
        </p:nvSpPr>
        <p:spPr>
          <a:xfrm>
            <a:off x="347133" y="3744118"/>
            <a:ext cx="6458225" cy="2352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3E2D98-749B-4542-8095-9B5C16964EA5}"/>
              </a:ext>
            </a:extLst>
          </p:cNvPr>
          <p:cNvSpPr/>
          <p:nvPr/>
        </p:nvSpPr>
        <p:spPr>
          <a:xfrm>
            <a:off x="479425" y="859819"/>
            <a:ext cx="1123315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机载光电吊舱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Electro-Optical Pod, EO Pod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）是安装在飞机、直升机或无人机上的一种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综合光电侦察与打击设备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，主要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用于昼夜、全天候对目标进行探测、识别、跟踪和指示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。它是现代航空兵器系统提升态势感知、目标打击精度与作战效能的重要组成部分。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233EC2-5BB9-48B0-A129-20126074C0CF}"/>
              </a:ext>
            </a:extLst>
          </p:cNvPr>
          <p:cNvSpPr/>
          <p:nvPr/>
        </p:nvSpPr>
        <p:spPr>
          <a:xfrm>
            <a:off x="425176" y="3747514"/>
            <a:ext cx="6458224" cy="234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侦察与监视：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昼夜、全天候条件下获取清晰图像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目标识别与自动跟踪：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识别目标并持续跟踪其运动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激光测距与目标指示：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激光技术测量距离并指示目标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辅助导航与飞行：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增强导航系统的精确度，低空突防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战场效果评估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评估敌我态势和作战环境，战场回顾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B1B5AF-7DFD-456E-BA2A-044E230FB594}"/>
              </a:ext>
            </a:extLst>
          </p:cNvPr>
          <p:cNvSpPr/>
          <p:nvPr/>
        </p:nvSpPr>
        <p:spPr>
          <a:xfrm>
            <a:off x="2946402" y="3116945"/>
            <a:ext cx="1415772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主要功能</a:t>
            </a:r>
          </a:p>
        </p:txBody>
      </p:sp>
      <p:pic>
        <p:nvPicPr>
          <p:cNvPr id="13" name="Picture 2" descr="光电吊舱- 航空航天- 伊贝基">
            <a:extLst>
              <a:ext uri="{FF2B5EF4-FFF2-40B4-BE49-F238E27FC236}">
                <a16:creationId xmlns:a16="http://schemas.microsoft.com/office/drawing/2014/main" id="{C540727B-1294-466A-A4C4-3C6434B48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8" t="16925" r="15786" b="20875"/>
          <a:stretch/>
        </p:blipFill>
        <p:spPr bwMode="auto">
          <a:xfrm>
            <a:off x="8918425" y="3747514"/>
            <a:ext cx="3033264" cy="19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无人机+光电吊舱：四光（可见光+红外热成像+广角+激光测距）吊舱设计技术详解-CSDN博客">
            <a:extLst>
              <a:ext uri="{FF2B5EF4-FFF2-40B4-BE49-F238E27FC236}">
                <a16:creationId xmlns:a16="http://schemas.microsoft.com/office/drawing/2014/main" id="{6DB1CAB7-551A-4D96-BD0F-C03A1F3D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4286" r="19987" b="4858"/>
          <a:stretch/>
        </p:blipFill>
        <p:spPr bwMode="auto">
          <a:xfrm>
            <a:off x="7083707" y="3747514"/>
            <a:ext cx="1834718" cy="19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0372393-97DA-4A49-A796-CCC3FA0645FF}"/>
              </a:ext>
            </a:extLst>
          </p:cNvPr>
          <p:cNvSpPr txBox="1"/>
          <p:nvPr/>
        </p:nvSpPr>
        <p:spPr>
          <a:xfrm>
            <a:off x="7549660" y="57327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球形吊舱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（腹部）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1543D0-1B61-4C78-90AB-C396DFA0AB37}"/>
              </a:ext>
            </a:extLst>
          </p:cNvPr>
          <p:cNvSpPr txBox="1"/>
          <p:nvPr/>
        </p:nvSpPr>
        <p:spPr>
          <a:xfrm>
            <a:off x="9534811" y="5732759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筒状吊舱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（腹部或机翼下方）</a:t>
            </a:r>
          </a:p>
        </p:txBody>
      </p:sp>
    </p:spTree>
    <p:extLst>
      <p:ext uri="{BB962C8B-B14F-4D97-AF65-F5344CB8AC3E}">
        <p14:creationId xmlns:p14="http://schemas.microsoft.com/office/powerpoint/2010/main" val="29812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868DE-24BE-443F-9D68-F57655A9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一、课题背景和目的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DDE30-7CF0-49CF-AE9E-4409D4E72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3EAF62-0FFF-422C-A59F-61F6DB2DD525}"/>
              </a:ext>
            </a:extLst>
          </p:cNvPr>
          <p:cNvSpPr/>
          <p:nvPr/>
        </p:nvSpPr>
        <p:spPr>
          <a:xfrm>
            <a:off x="340106" y="746036"/>
            <a:ext cx="11493500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 algn="just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光电吊舱是现代战争中的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“眼睛”和“瞄准器”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，是情报侦察和目标发现的核心工具，也是精确打击和体系作战的关键节点。没有先进的光电吊舱，现代空军难以实现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“发现即打击”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的作战理念。国内外迫切需要通过高分辨率、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全天候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的光电感知与实时数据融合，快速构建“发现（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）、定位（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）、跟踪（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Track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）、瞄准（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）、交战（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Engage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）和评估（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Assess)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F2T2EA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杀伤链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，从而提高打击力度与战场透明度。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4B3AB0-6AEA-4A36-9384-86E4218C98F8}"/>
              </a:ext>
            </a:extLst>
          </p:cNvPr>
          <p:cNvSpPr/>
          <p:nvPr/>
        </p:nvSpPr>
        <p:spPr>
          <a:xfrm>
            <a:off x="545620" y="4154784"/>
            <a:ext cx="1864613" cy="64633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起步阶段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1960s–1970s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50014-5747-44E4-A261-AFC56016390D}"/>
              </a:ext>
            </a:extLst>
          </p:cNvPr>
          <p:cNvSpPr/>
          <p:nvPr/>
        </p:nvSpPr>
        <p:spPr>
          <a:xfrm>
            <a:off x="3487232" y="4154784"/>
            <a:ext cx="1864613" cy="64633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1980s–1990s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F49DC0-D8FC-47C6-8D17-E941B65F9222}"/>
              </a:ext>
            </a:extLst>
          </p:cNvPr>
          <p:cNvSpPr/>
          <p:nvPr/>
        </p:nvSpPr>
        <p:spPr>
          <a:xfrm>
            <a:off x="6430447" y="4154784"/>
            <a:ext cx="1864613" cy="64633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成熟阶段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2000s–2010s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BFDCE7-F846-4D0D-8074-93FB626A37D8}"/>
              </a:ext>
            </a:extLst>
          </p:cNvPr>
          <p:cNvSpPr/>
          <p:nvPr/>
        </p:nvSpPr>
        <p:spPr>
          <a:xfrm>
            <a:off x="9365647" y="4154784"/>
            <a:ext cx="2262158" cy="64633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智能化与网络化阶段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2010s–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至今）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481E992-AC51-4001-90C0-327497152E39}"/>
              </a:ext>
            </a:extLst>
          </p:cNvPr>
          <p:cNvSpPr/>
          <p:nvPr/>
        </p:nvSpPr>
        <p:spPr>
          <a:xfrm>
            <a:off x="2670645" y="4277599"/>
            <a:ext cx="554572" cy="4007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9C4F930-344E-4335-B3FE-5A01F67F61B7}"/>
              </a:ext>
            </a:extLst>
          </p:cNvPr>
          <p:cNvSpPr/>
          <p:nvPr/>
        </p:nvSpPr>
        <p:spPr>
          <a:xfrm>
            <a:off x="5613860" y="4277599"/>
            <a:ext cx="554572" cy="4007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550C386-0D66-4E88-AED8-3BB6637F079A}"/>
              </a:ext>
            </a:extLst>
          </p:cNvPr>
          <p:cNvSpPr/>
          <p:nvPr/>
        </p:nvSpPr>
        <p:spPr>
          <a:xfrm>
            <a:off x="8557075" y="4277599"/>
            <a:ext cx="554572" cy="4007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6BB929-EE52-4217-B9AB-833FC833BB01}"/>
              </a:ext>
            </a:extLst>
          </p:cNvPr>
          <p:cNvSpPr/>
          <p:nvPr/>
        </p:nvSpPr>
        <p:spPr>
          <a:xfrm>
            <a:off x="539208" y="5342056"/>
            <a:ext cx="1877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功能单一，昼间使用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，分辨率低，体积大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3198B7-506C-4A33-9259-0894C77D279D}"/>
              </a:ext>
            </a:extLst>
          </p:cNvPr>
          <p:cNvSpPr/>
          <p:nvPr/>
        </p:nvSpPr>
        <p:spPr>
          <a:xfrm>
            <a:off x="3215522" y="5342056"/>
            <a:ext cx="2408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夜间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低能见度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作战能力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精确打击辅助开始出现。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4DA5BA-5184-4BB9-BFBA-4E0AFA484725}"/>
              </a:ext>
            </a:extLst>
          </p:cNvPr>
          <p:cNvSpPr/>
          <p:nvPr/>
        </p:nvSpPr>
        <p:spPr>
          <a:xfrm>
            <a:off x="5933910" y="5342056"/>
            <a:ext cx="2857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全天候、自动化、精确打击能力明显提升；可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适配无人机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与多种机型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1C4EBD-0272-4DA9-BFEC-9AC15D309C30}"/>
              </a:ext>
            </a:extLst>
          </p:cNvPr>
          <p:cNvSpPr/>
          <p:nvPr/>
        </p:nvSpPr>
        <p:spPr>
          <a:xfrm>
            <a:off x="9102094" y="5342056"/>
            <a:ext cx="27892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智能化、体系化、可网络化作战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；任务多样化，支持自动协同作战。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BD7D8F-F705-4EC3-83E0-3D58330BB41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1477927" y="4801115"/>
            <a:ext cx="0" cy="5409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87D9D68-2D92-44C1-BB84-DB2B66BDF570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4419538" y="4801115"/>
            <a:ext cx="1" cy="5409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5A6C8D-CDA5-4D03-B41F-0C90EA7B5A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62320" y="4786146"/>
            <a:ext cx="433" cy="5559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402D284-0E36-467C-A94C-975EB6C45A5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496726" y="4814086"/>
            <a:ext cx="1" cy="5279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9B98DAD-6B3F-488F-B9DF-DD0AC7CD4E47}"/>
              </a:ext>
            </a:extLst>
          </p:cNvPr>
          <p:cNvSpPr/>
          <p:nvPr/>
        </p:nvSpPr>
        <p:spPr>
          <a:xfrm>
            <a:off x="657606" y="6032293"/>
            <a:ext cx="108585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光电吊舱技术正加速迭代升级，成为各国争相投入研发与装备的竞争焦点！</a:t>
            </a:r>
          </a:p>
        </p:txBody>
      </p:sp>
    </p:spTree>
    <p:extLst>
      <p:ext uri="{BB962C8B-B14F-4D97-AF65-F5344CB8AC3E}">
        <p14:creationId xmlns:p14="http://schemas.microsoft.com/office/powerpoint/2010/main" val="46061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30909-3089-4B47-AB9D-06DD6995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42096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二、系统功能与组成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F414E-F110-491D-8B3B-2741BDE4E1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270" y="102259"/>
            <a:ext cx="5124304" cy="46166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总体主要组成框架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D0A4FC-351D-409B-B0D6-72D3630B751E}"/>
              </a:ext>
            </a:extLst>
          </p:cNvPr>
          <p:cNvSpPr/>
          <p:nvPr/>
        </p:nvSpPr>
        <p:spPr>
          <a:xfrm>
            <a:off x="337818" y="983457"/>
            <a:ext cx="4650667" cy="5404365"/>
          </a:xfrm>
          <a:prstGeom prst="rect">
            <a:avLst/>
          </a:prstGeom>
          <a:solidFill>
            <a:srgbClr val="D9EAF6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1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光学传感器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24000" algn="just"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光学传感器是吊舱的“眼睛”，通过成像、测距与红外探测，实现昼夜全天候目标识别，并将视觉信息转化为精确打击数据。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2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稳定平台与伺服控制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24000" algn="just"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稳定平台与伺服控制系统通过补偿飞行扰动、精确控制视线方向，保障光电吊舱稳定成像和精准指向目标。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3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信号处理与任务计算机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24000" algn="just"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对光学传感器获取的信号进行处理、识别与融合，为目标探测、跟踪和制导提供核心决策支持。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4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光学与机械结构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24000" algn="just"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光学与机械结构是光电吊舱的“骨架与眼球”，既决定成像质量与探测性能，又保障系统在复杂环境中的稳定可靠运行，是整个吊舱性能的基础。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5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电源与冷却系统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24000" algn="just"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为吊舱各子系统提供稳定能源与温度控制，保证系统持续、可靠、高精度运行。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EE34BC-6EF2-41AA-B987-E67F2EE55E13}"/>
              </a:ext>
            </a:extLst>
          </p:cNvPr>
          <p:cNvGrpSpPr/>
          <p:nvPr/>
        </p:nvGrpSpPr>
        <p:grpSpPr>
          <a:xfrm>
            <a:off x="5134291" y="1532999"/>
            <a:ext cx="6940797" cy="4229123"/>
            <a:chOff x="4801876" y="2118394"/>
            <a:chExt cx="6940797" cy="422912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B410641-EA8E-4103-9591-F563C49B6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296"/>
            <a:stretch/>
          </p:blipFill>
          <p:spPr>
            <a:xfrm>
              <a:off x="4801876" y="2118394"/>
              <a:ext cx="6940797" cy="4218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912E133-54CD-4F4D-A129-403164B4A5E3}"/>
                </a:ext>
              </a:extLst>
            </p:cNvPr>
            <p:cNvSpPr txBox="1"/>
            <p:nvPr/>
          </p:nvSpPr>
          <p:spPr>
            <a:xfrm>
              <a:off x="4806729" y="2831970"/>
              <a:ext cx="136318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飞机吊舱适配器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2C9682-422D-425A-BEB8-747C02B9A5A5}"/>
                </a:ext>
              </a:extLst>
            </p:cNvPr>
            <p:cNvSpPr txBox="1"/>
            <p:nvPr/>
          </p:nvSpPr>
          <p:spPr>
            <a:xfrm>
              <a:off x="4806729" y="3290544"/>
              <a:ext cx="107822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前视红外</a:t>
              </a:r>
              <a:endParaRPr lang="en-US" altLang="zh-CN" dirty="0"/>
            </a:p>
            <a:p>
              <a:r>
                <a:rPr lang="zh-CN" altLang="en-US" dirty="0"/>
                <a:t>导航系统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D0E6ABB-AAB5-46CE-BFDE-1F5D95A99178}"/>
                </a:ext>
              </a:extLst>
            </p:cNvPr>
            <p:cNvSpPr txBox="1"/>
            <p:nvPr/>
          </p:nvSpPr>
          <p:spPr>
            <a:xfrm>
              <a:off x="4806729" y="4963454"/>
              <a:ext cx="90065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激光瞄准</a:t>
              </a:r>
              <a:endParaRPr lang="en-US" altLang="zh-CN" dirty="0"/>
            </a:p>
            <a:p>
              <a:r>
                <a:rPr lang="zh-CN" altLang="en-US" dirty="0"/>
                <a:t>跟踪器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601CB1-374E-4858-AC8E-EE99DE48CC50}"/>
                </a:ext>
              </a:extLst>
            </p:cNvPr>
            <p:cNvSpPr txBox="1"/>
            <p:nvPr/>
          </p:nvSpPr>
          <p:spPr>
            <a:xfrm>
              <a:off x="6994613" y="5425119"/>
              <a:ext cx="179442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光学传感单元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4BAC32-30BB-4CED-98C9-825C79B06401}"/>
                </a:ext>
              </a:extLst>
            </p:cNvPr>
            <p:cNvSpPr txBox="1"/>
            <p:nvPr/>
          </p:nvSpPr>
          <p:spPr>
            <a:xfrm>
              <a:off x="8593544" y="4589140"/>
              <a:ext cx="97724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滚转自由度</a:t>
              </a:r>
              <a:endParaRPr lang="en-US" altLang="zh-CN" sz="1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驱动单元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92F68F-5809-4A0A-9CAF-18BD45F16793}"/>
                </a:ext>
              </a:extLst>
            </p:cNvPr>
            <p:cNvSpPr txBox="1"/>
            <p:nvPr/>
          </p:nvSpPr>
          <p:spPr>
            <a:xfrm>
              <a:off x="9165979" y="4040201"/>
              <a:ext cx="1087683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激光与电子</a:t>
              </a:r>
              <a:endParaRPr lang="en-US" altLang="zh-CN" sz="1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组件单元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587DFB-0849-47B8-89F8-FF13FA124C99}"/>
                </a:ext>
              </a:extLst>
            </p:cNvPr>
            <p:cNvSpPr txBox="1"/>
            <p:nvPr/>
          </p:nvSpPr>
          <p:spPr>
            <a:xfrm>
              <a:off x="10308431" y="3540346"/>
              <a:ext cx="119307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控制处理器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FCE4AEA-3D69-4802-9D35-3858664E3651}"/>
                </a:ext>
              </a:extLst>
            </p:cNvPr>
            <p:cNvSpPr txBox="1"/>
            <p:nvPr/>
          </p:nvSpPr>
          <p:spPr>
            <a:xfrm>
              <a:off x="10515515" y="3116365"/>
              <a:ext cx="9049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电源供电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3484E28-FB3C-463C-B7DB-8D3E41E8D09F}"/>
                </a:ext>
              </a:extLst>
            </p:cNvPr>
            <p:cNvSpPr txBox="1"/>
            <p:nvPr/>
          </p:nvSpPr>
          <p:spPr>
            <a:xfrm>
              <a:off x="10705057" y="2267265"/>
              <a:ext cx="960687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飞机环境</a:t>
              </a:r>
              <a:endParaRPr lang="en-US" altLang="zh-CN" sz="1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控制系统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5FA7B9-BC2D-4AE8-A524-7479791930AB}"/>
                </a:ext>
              </a:extLst>
            </p:cNvPr>
            <p:cNvSpPr/>
            <p:nvPr/>
          </p:nvSpPr>
          <p:spPr>
            <a:xfrm>
              <a:off x="7382297" y="5701186"/>
              <a:ext cx="11849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CCD/CMOS</a:t>
              </a:r>
            </a:p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红外成像</a:t>
              </a:r>
              <a:endPara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激光测距</a:t>
              </a:r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指示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0E40740-2EE9-4FB8-978A-8243B16A926D}"/>
                </a:ext>
              </a:extLst>
            </p:cNvPr>
            <p:cNvSpPr/>
            <p:nvPr/>
          </p:nvSpPr>
          <p:spPr>
            <a:xfrm>
              <a:off x="4934321" y="2544041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适配安装接口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7B4EAE3-017E-4D20-AE49-DFC92D316D13}"/>
              </a:ext>
            </a:extLst>
          </p:cNvPr>
          <p:cNvSpPr/>
          <p:nvPr/>
        </p:nvSpPr>
        <p:spPr>
          <a:xfrm>
            <a:off x="7435257" y="5886252"/>
            <a:ext cx="305628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AN/ASQ-228 ATFLIR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型号为例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0699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33F04-8842-432A-AFCB-1172E4AE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61698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三、国内外发展现状与典型型号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E25ECB-EE6D-435F-9F09-34497AFDB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0" y="102259"/>
            <a:ext cx="3191773" cy="46166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Rafael's RecceLite XR Completes Development of 3rd Generation Model &amp;  Successful Live Test - EDR Magazine">
            <a:extLst>
              <a:ext uri="{FF2B5EF4-FFF2-40B4-BE49-F238E27FC236}">
                <a16:creationId xmlns:a16="http://schemas.microsoft.com/office/drawing/2014/main" id="{A7B04832-E335-4D12-AAC2-50C1233B7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5" b="18271"/>
          <a:stretch/>
        </p:blipFill>
        <p:spPr bwMode="auto">
          <a:xfrm>
            <a:off x="6716513" y="5564469"/>
            <a:ext cx="2412000" cy="861820"/>
          </a:xfrm>
          <a:prstGeom prst="rect">
            <a:avLst/>
          </a:prstGeom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0B554D7-6F9C-4856-BF49-56C217FD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66150"/>
              </p:ext>
            </p:extLst>
          </p:nvPr>
        </p:nvGraphicFramePr>
        <p:xfrm>
          <a:off x="155999" y="823491"/>
          <a:ext cx="11880003" cy="3755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75">
                  <a:extLst>
                    <a:ext uri="{9D8B030D-6E8A-4147-A177-3AD203B41FA5}">
                      <a16:colId xmlns:a16="http://schemas.microsoft.com/office/drawing/2014/main" val="4026478209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622775934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860569766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1815145734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3420421230"/>
                    </a:ext>
                  </a:extLst>
                </a:gridCol>
              </a:tblGrid>
              <a:tr h="34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LANTIRN（AN/AAQ-13/14）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Sniper ATP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Litening</a:t>
                      </a:r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G4 / ER / AT </a:t>
                      </a:r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Damocles / </a:t>
                      </a:r>
                      <a:r>
                        <a:rPr lang="en-US" altLang="zh-CN" sz="16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Talios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9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研制国家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以色列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法国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45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制造公司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Lockheed Martin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洛克希德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马丁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Lockheed Martin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洛克希德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马丁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RAFAEL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拉斐尔</a:t>
                      </a:r>
                      <a:endParaRPr lang="en-US" altLang="zh-CN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（与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Northrop Grumman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公司合作）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Thales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泰雷兹</a:t>
                      </a:r>
                      <a:endParaRPr lang="zh-CN" altLang="en-US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早期综合导航与目标指示吊舱系统；由导航（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AAQ-13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）和目标指示（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AAQ-14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）两部分组成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多功能高分辨率瞄准吊舱，用于空地精确打击与战场监视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多任务瞄准与侦察吊舱，广泛出口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空地瞄准与战场监视吊舱，</a:t>
                      </a:r>
                      <a:r>
                        <a:rPr lang="en-US" altLang="zh-CN" sz="1200" b="1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Talios</a:t>
                      </a: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为新一代型号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97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典型指标</a:t>
                      </a:r>
                      <a:endParaRPr lang="en-US" altLang="zh-CN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（参考值）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导航吊舱：红外地形跟随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地图匹配导航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目标指示吊舱：激光测距、激光照射、红外成像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探测距离：约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 km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（地面大目标）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夜间低空突防能力显著提升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可见光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MWIR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双模成像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激光测距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指示、目标识别与跟踪、视频数据链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（坦克级目标）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指向稳定精度：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&lt;10 </a:t>
                      </a:r>
                      <a:r>
                        <a:rPr lang="en-US" altLang="zh-CN" sz="12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μrad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质量约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高清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EO/IR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成像、激光测距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指示、自动目标识别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探测距离：约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 km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（大型目标）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支持全数字视频与数据链传输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集成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GPS/INS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精准定位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质量约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Talios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4K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级可见光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中波红外成像、激光测距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指示、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增强识别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实现“实时态势感知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目标打击”双功能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km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（车辆级目标）</a:t>
                      </a:r>
                      <a:b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质量约 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0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最新应用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1986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年发展的型号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LANTIRN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，在役用户例如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F-15E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战机。现代化采购更多转向新一代瞄准吊舱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2024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年，为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FA-50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轻型战机引入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Sniper ATP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，并与最新批次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F-16 Block 70/72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的结合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2024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年，完成或正在进行对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F/A-18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等舰载机型的初期适配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试飞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年起在作战中被使用，并将于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2026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年开始在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TALIOS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中集成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6796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303D71-5499-47A6-96E6-7022C8DD65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5"/>
          <a:stretch/>
        </p:blipFill>
        <p:spPr>
          <a:xfrm>
            <a:off x="1166355" y="4834914"/>
            <a:ext cx="2520000" cy="14175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8997AB-923C-4464-A11E-C9C9213D8021}"/>
              </a:ext>
            </a:extLst>
          </p:cNvPr>
          <p:cNvSpPr/>
          <p:nvPr/>
        </p:nvSpPr>
        <p:spPr>
          <a:xfrm>
            <a:off x="6883998" y="6362458"/>
            <a:ext cx="1398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RecceLite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XR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4" descr="RAFAEL and Leonardo will supply the M-346FA with Rafael's Litening 5 and  RecceLite systems - EDR Magazine">
            <a:extLst>
              <a:ext uri="{FF2B5EF4-FFF2-40B4-BE49-F238E27FC236}">
                <a16:creationId xmlns:a16="http://schemas.microsoft.com/office/drawing/2014/main" id="{4C222F57-DDF2-46C3-9276-ACA43F10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13" y="4729095"/>
            <a:ext cx="2520000" cy="814569"/>
          </a:xfrm>
          <a:prstGeom prst="rect">
            <a:avLst/>
          </a:prstGeom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C6A9B0-9801-4E8B-8AD7-4106D5BE1CB0}"/>
              </a:ext>
            </a:extLst>
          </p:cNvPr>
          <p:cNvSpPr/>
          <p:nvPr/>
        </p:nvSpPr>
        <p:spPr>
          <a:xfrm>
            <a:off x="6883998" y="5307156"/>
            <a:ext cx="10807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Litening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5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E5C16E-5878-48DA-B06C-35DF79552999}"/>
              </a:ext>
            </a:extLst>
          </p:cNvPr>
          <p:cNvSpPr/>
          <p:nvPr/>
        </p:nvSpPr>
        <p:spPr>
          <a:xfrm>
            <a:off x="4025811" y="6362458"/>
            <a:ext cx="232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AN/AAQ-33 Sniper ATP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6640EE-0DD7-485F-A37A-B020BD8D2E65}"/>
              </a:ext>
            </a:extLst>
          </p:cNvPr>
          <p:cNvSpPr/>
          <p:nvPr/>
        </p:nvSpPr>
        <p:spPr>
          <a:xfrm>
            <a:off x="1633272" y="6362458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AN/AAQ-13/14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16F3D37-5132-4E4F-9325-1AB5EA4FAB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4" b="19738"/>
          <a:stretch/>
        </p:blipFill>
        <p:spPr>
          <a:xfrm>
            <a:off x="9471701" y="5004133"/>
            <a:ext cx="2520000" cy="944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2B583A7-F1E6-4C47-AE20-0EF352A89018}"/>
              </a:ext>
            </a:extLst>
          </p:cNvPr>
          <p:cNvSpPr/>
          <p:nvPr/>
        </p:nvSpPr>
        <p:spPr>
          <a:xfrm>
            <a:off x="10380290" y="5873159"/>
            <a:ext cx="702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Talios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089A60-3B12-478A-9780-33441D60B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1434" y="4725939"/>
            <a:ext cx="2520000" cy="167706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1130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1315BB3-A7CD-4E08-8C8C-58B1F49A5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19775"/>
              </p:ext>
            </p:extLst>
          </p:nvPr>
        </p:nvGraphicFramePr>
        <p:xfrm>
          <a:off x="155999" y="823491"/>
          <a:ext cx="118800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814">
                  <a:extLst>
                    <a:ext uri="{9D8B030D-6E8A-4147-A177-3AD203B41FA5}">
                      <a16:colId xmlns:a16="http://schemas.microsoft.com/office/drawing/2014/main" val="4026478209"/>
                    </a:ext>
                  </a:extLst>
                </a:gridCol>
                <a:gridCol w="3557062">
                  <a:extLst>
                    <a:ext uri="{9D8B030D-6E8A-4147-A177-3AD203B41FA5}">
                      <a16:colId xmlns:a16="http://schemas.microsoft.com/office/drawing/2014/main" val="622775934"/>
                    </a:ext>
                  </a:extLst>
                </a:gridCol>
                <a:gridCol w="3557062">
                  <a:extLst>
                    <a:ext uri="{9D8B030D-6E8A-4147-A177-3AD203B41FA5}">
                      <a16:colId xmlns:a16="http://schemas.microsoft.com/office/drawing/2014/main" val="860569766"/>
                    </a:ext>
                  </a:extLst>
                </a:gridCol>
                <a:gridCol w="3557062">
                  <a:extLst>
                    <a:ext uri="{9D8B030D-6E8A-4147-A177-3AD203B41FA5}">
                      <a16:colId xmlns:a16="http://schemas.microsoft.com/office/drawing/2014/main" val="1815145734"/>
                    </a:ext>
                  </a:extLst>
                </a:gridCol>
              </a:tblGrid>
              <a:tr h="34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TGP </a:t>
                      </a:r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PIRATE（Passive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Infra-Red Airborne Tracking Equipment）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F-35 </a:t>
                      </a:r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EOTS（Electro-Optical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Targeting System）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AAQ-33 Sniper SE（</a:t>
                      </a: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最新型）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9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研制国家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欧洲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45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制造公司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European Flight Academy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欧洲战机联盟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Lockheed Martin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洛克希德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马丁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Lockheed Martin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洛克希德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马丁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专用于空中红外搜索与跟踪（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IRST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隐身内置式光电瞄准与侦察系统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第五代改进型，增强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AI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识别与数据共享能力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97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典型指标</a:t>
                      </a:r>
                      <a:endParaRPr lang="en-US" altLang="zh-CN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（参考值）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红外搜索、自动跟踪空中目标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&gt;70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（战机目标）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全天候被动探测，提高隐身发现能力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集成红外、激光测距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指示、红外搜索跟踪（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IRST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（地面目标）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完全内嵌机体，降低阻力与雷达反射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重量约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高分辨率红外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彩色视频融合</a:t>
                      </a:r>
                      <a:b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自动目标检测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识别，视频稳定优于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altLang="zh-CN" sz="12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μrad</a:t>
                      </a:r>
                      <a:b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具备战术网络共享能力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探测距离：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&gt;30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0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最新应用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2019—2021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年，持续实战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部署验证，作为被动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IRST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，仍为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Typhoon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“台风”战机提供对抗被动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低雷达截面目标的额外感知通道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2010—2020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年，在役验证与软件迭代，定位为结合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FLIR/IRST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与激光指示功能的综合光电头。在役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F-35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继续使用现行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EOTS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单元执行制导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侦察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识别任务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2005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年，首次在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F-15E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上对外部署。在</a:t>
                      </a:r>
                      <a:r>
                        <a:rPr lang="en-US" altLang="zh-TW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F-16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F-15E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B-1B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A-10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B-52 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传统</a:t>
                      </a:r>
                      <a:r>
                        <a:rPr lang="zh-TW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平台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长期列装。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2024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年，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Lockheed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公布 “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Networked Sniper”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概念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展示网络化能力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——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强调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Sniper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能把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HD EO/IR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视频、目标坐标与标记在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F-35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代机与地面火力节点间共享，支援跨域、跨平台打击协同。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6796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52E64A4-40C0-44F5-B93D-511B4345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62" y="4713077"/>
            <a:ext cx="3071675" cy="180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DB556C-443F-47CE-AFBE-63970840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07" y="4713077"/>
            <a:ext cx="1800000" cy="180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F2081D-99E9-4EA1-91C1-DE0F4BE5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27" y="4713077"/>
            <a:ext cx="3200000" cy="180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2948C4-249B-4775-ADE3-A0B05A82F04A}"/>
              </a:ext>
            </a:extLst>
          </p:cNvPr>
          <p:cNvSpPr/>
          <p:nvPr/>
        </p:nvSpPr>
        <p:spPr>
          <a:xfrm>
            <a:off x="6349954" y="6492964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EOTS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7E26F7-AC8B-44BD-8E00-D3F220ADC9B2}"/>
              </a:ext>
            </a:extLst>
          </p:cNvPr>
          <p:cNvSpPr/>
          <p:nvPr/>
        </p:nvSpPr>
        <p:spPr>
          <a:xfrm>
            <a:off x="2534612" y="6492965"/>
            <a:ext cx="1403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TGP PIRATE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6954D8-4BCB-4B25-8C0E-007C3775688F}"/>
              </a:ext>
            </a:extLst>
          </p:cNvPr>
          <p:cNvSpPr/>
          <p:nvPr/>
        </p:nvSpPr>
        <p:spPr>
          <a:xfrm>
            <a:off x="8579527" y="6492964"/>
            <a:ext cx="3071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AN/AAQ-33 Sniper XR ATP-SE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AE7C888-D093-4836-A018-6253F2BF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61698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三、国内外发展现状与典型型号</a:t>
            </a:r>
            <a:endParaRPr lang="zh-CN" alt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3A070AD-AA54-4A5C-9544-CE77AA015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0" y="102259"/>
            <a:ext cx="3191773" cy="46166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38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7C7650-6ABA-438A-878A-600CAF1E1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87469"/>
              </p:ext>
            </p:extLst>
          </p:nvPr>
        </p:nvGraphicFramePr>
        <p:xfrm>
          <a:off x="155999" y="823491"/>
          <a:ext cx="11921728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026478209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622775934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860569766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1815145734"/>
                    </a:ext>
                  </a:extLst>
                </a:gridCol>
                <a:gridCol w="2737432">
                  <a:extLst>
                    <a:ext uri="{9D8B030D-6E8A-4147-A177-3AD203B41FA5}">
                      <a16:colId xmlns:a16="http://schemas.microsoft.com/office/drawing/2014/main" val="3420421230"/>
                    </a:ext>
                  </a:extLst>
                </a:gridCol>
              </a:tblGrid>
              <a:tr h="34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Sapsan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Skyward-G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ASELPOD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TIALD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9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研制国家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俄罗斯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意大利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瑞典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土耳其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英国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45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制造公司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UOMZ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乌拉尔光学机械厂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Leonardo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莱昂纳多公司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ASELSAN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阿塞尔桑公司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Ferranti / GEC-Marconi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英国通用电气与马可尼公司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战斗机外挂瞄准吊舱：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EO/IR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成像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 TV +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指示；支持激光制导武器引导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机载红外搜索跟踪（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IRST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）：全向被动红外探测与跟踪，空战用，非传统瞄准吊舱（机身集成）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武器级瞄准吊舱：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EO/IR + TV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点示，自动跟踪，视频下传链路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红外成像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自动视频跟踪；为 </a:t>
                      </a:r>
                      <a:r>
                        <a:rPr lang="en-US" altLang="zh-CN" sz="12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Paveway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系列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LGB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提供指示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97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典型指标</a:t>
                      </a:r>
                      <a:endParaRPr lang="en-US" altLang="zh-CN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（参考值）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重量约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 kg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识别距离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&gt;10–15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具备自动跟踪与火控接口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中波红外高灵敏阵列；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覆盖全空域探测；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典型探测距离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30–50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重量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~230 kg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；长约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 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红外中波成像；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激光点示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测距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~10–15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 kg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红外热像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+CCD TV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有效点示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&gt;10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（典型）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0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最新应用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曾在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MiG-29SMT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Su-30MK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展示与出口宣传，实装数量有限，更多见于航展和出口资料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瑞典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Saab JAS-39E/F </a:t>
                      </a:r>
                      <a:r>
                        <a:rPr lang="en-US" altLang="zh-CN" sz="12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Gripen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E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的标准配置，用于对低可探测目标（隐身机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巡航导弹）进行被动探测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已出口并集成于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F-16 Block 40/50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JF-17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，土耳其空军及巴基斯坦等国使用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曾用于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Tornado GR1/GR4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Jaguar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Harrier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；在海湾战争和科索沃战役中广泛使用，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2000s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被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LITENING/ Sniper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替换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6796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F47A06D-791B-41DC-B8C0-653305D3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71" y="4408625"/>
            <a:ext cx="2520000" cy="1575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211C6-4695-43F5-96FB-3B050155E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1" y="4355075"/>
            <a:ext cx="2520000" cy="16821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846ED7-9428-4544-9550-783EB3568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71" y="4355705"/>
            <a:ext cx="2520000" cy="168083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1B4C56-6A6C-4228-A6ED-A121499A2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72" y="4490525"/>
            <a:ext cx="2520000" cy="14112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3AABB36-ADC1-40AD-A71B-F8A3C9F93542}"/>
              </a:ext>
            </a:extLst>
          </p:cNvPr>
          <p:cNvSpPr/>
          <p:nvPr/>
        </p:nvSpPr>
        <p:spPr>
          <a:xfrm>
            <a:off x="1782826" y="6165754"/>
            <a:ext cx="1478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Sapsan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-E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游隼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50C617-2513-4BBA-A635-B9646CA2712D}"/>
              </a:ext>
            </a:extLst>
          </p:cNvPr>
          <p:cNvSpPr/>
          <p:nvPr/>
        </p:nvSpPr>
        <p:spPr>
          <a:xfrm>
            <a:off x="4248213" y="6042643"/>
            <a:ext cx="2026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安装在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Gripen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战机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Skyward-G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16B019-5F46-4AAE-B646-D62A1B2F920E}"/>
              </a:ext>
            </a:extLst>
          </p:cNvPr>
          <p:cNvSpPr/>
          <p:nvPr/>
        </p:nvSpPr>
        <p:spPr>
          <a:xfrm>
            <a:off x="7425332" y="6042643"/>
            <a:ext cx="1151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ASELPOD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236135-ED9B-4EE1-ABDA-0C62BFB74D0F}"/>
              </a:ext>
            </a:extLst>
          </p:cNvPr>
          <p:cNvSpPr/>
          <p:nvPr/>
        </p:nvSpPr>
        <p:spPr>
          <a:xfrm>
            <a:off x="9681528" y="6042643"/>
            <a:ext cx="211788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安装在“狂风”战斗机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TIALD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793F128-A929-4512-9A40-74593831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61698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三、国内外发展现状与典型型号</a:t>
            </a:r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5B672DBC-34C2-4335-B724-FB814D2A4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0" y="102259"/>
            <a:ext cx="3191773" cy="46166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7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6B32E3F-2FCF-4F65-9980-45C1F426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787075"/>
              </p:ext>
            </p:extLst>
          </p:nvPr>
        </p:nvGraphicFramePr>
        <p:xfrm>
          <a:off x="155998" y="823491"/>
          <a:ext cx="11597849" cy="405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4026478209"/>
                    </a:ext>
                  </a:extLst>
                </a:gridCol>
                <a:gridCol w="2545971">
                  <a:extLst>
                    <a:ext uri="{9D8B030D-6E8A-4147-A177-3AD203B41FA5}">
                      <a16:colId xmlns:a16="http://schemas.microsoft.com/office/drawing/2014/main" val="622775934"/>
                    </a:ext>
                  </a:extLst>
                </a:gridCol>
                <a:gridCol w="2672417">
                  <a:extLst>
                    <a:ext uri="{9D8B030D-6E8A-4147-A177-3AD203B41FA5}">
                      <a16:colId xmlns:a16="http://schemas.microsoft.com/office/drawing/2014/main" val="860569766"/>
                    </a:ext>
                  </a:extLst>
                </a:gridCol>
                <a:gridCol w="2672417">
                  <a:extLst>
                    <a:ext uri="{9D8B030D-6E8A-4147-A177-3AD203B41FA5}">
                      <a16:colId xmlns:a16="http://schemas.microsoft.com/office/drawing/2014/main" val="1815145734"/>
                    </a:ext>
                  </a:extLst>
                </a:gridCol>
                <a:gridCol w="2672417">
                  <a:extLst>
                    <a:ext uri="{9D8B030D-6E8A-4147-A177-3AD203B41FA5}">
                      <a16:colId xmlns:a16="http://schemas.microsoft.com/office/drawing/2014/main" val="2156381118"/>
                    </a:ext>
                  </a:extLst>
                </a:gridCol>
              </a:tblGrid>
              <a:tr h="34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WMD-7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K/JDC03A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K/PZS-01H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YINGS-IIIA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9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研制国家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45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制造公司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中国航空工业集团有限公司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AVIC 613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AVIC 613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所（简化型）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航空工业光电公司（鹰隼系列家族化）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主要功能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战斗机外挂武器级瞄准吊舱：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EO/IR + CCD TV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LTD/R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），自动目标跟踪，输出火控坐标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武器级瞄准吊舱：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EO/IR + CCD TV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点示，自动跟踪，火控接口输出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简化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轻量化激光测距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点示吊舱：保留激光测距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指示，配基本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TV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与火控输出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EO/IR + TV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、激光测距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点示、自动目标跟踪，兼具前视红外低空导航与多口径家族化设计（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330/360/390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97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典型指标</a:t>
                      </a:r>
                      <a:endParaRPr lang="en-US" altLang="zh-CN" sz="1200" b="1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（参考值）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长约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2.7–3.0 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；直径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~0.35–0.39 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；重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~250–280 kg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探测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20+ km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激光点示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~10–13 km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尺寸与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K/JDC-01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同类；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重量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距离未见统一公开参数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小型化，重量和具体距离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未见可靠公开数据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系列化型号（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330 / 360 / 390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等直径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口径区分）；样机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展出表述常见参数包括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640×512 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或更高级别的红外阵列；体积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长度接近战斗机外挂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TGP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（标称为“大口径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武器级”）。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0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最新应用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多次在珠海航展展出；被广泛认为是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JF-17/FC-1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的典型配套吊舱，外销宣传较多；行业库与媒体把它列为国产对地武器级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Targeting Pod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TGP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指示器）的代表之一。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已在多型国产飞机上被目击或报道挂载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试验（例如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JH-7A2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J-10C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等的公开图片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航拍中见到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K/JDC-03A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据报道挂载在轻型攻击机、教练机改攻击型号上，主要提供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Laser Guided Bomb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LGB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激光制导炸弹）点示能力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“鹰隼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-II/III”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系列多次在珠海航展、媒体图集与军演画面中露出（如歼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-16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、歼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-10C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图片中可见挂载）；媒体常把鹰隼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-III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390 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型）定位为可通用挂载、具备激光指示与引导能力的国产战斗机级瞄准吊舱。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26796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06A3E2D-F6D7-4438-91DA-04E26FE78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50"/>
          <a:stretch/>
        </p:blipFill>
        <p:spPr>
          <a:xfrm>
            <a:off x="9266726" y="5088212"/>
            <a:ext cx="2376000" cy="1225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7B047-701F-46A5-8D20-26DC5BD7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9"/>
          <a:stretch/>
        </p:blipFill>
        <p:spPr>
          <a:xfrm>
            <a:off x="1284456" y="5012247"/>
            <a:ext cx="2376000" cy="1377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2A5AC-C855-48BD-A260-A9A009512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"/>
          <a:stretch/>
        </p:blipFill>
        <p:spPr>
          <a:xfrm>
            <a:off x="3945213" y="4972542"/>
            <a:ext cx="2376000" cy="145641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BA449F-1FA0-49E8-8F08-FF4FA2C59B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2"/>
          <a:stretch/>
        </p:blipFill>
        <p:spPr>
          <a:xfrm>
            <a:off x="6605970" y="5045218"/>
            <a:ext cx="2376000" cy="131105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A216E6-BD7D-44FD-AE5C-A0D2758F2A50}"/>
              </a:ext>
            </a:extLst>
          </p:cNvPr>
          <p:cNvSpPr/>
          <p:nvPr/>
        </p:nvSpPr>
        <p:spPr>
          <a:xfrm>
            <a:off x="2021050" y="6428952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WMD-7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109BB-6406-4595-B822-31C3E0AB2102}"/>
              </a:ext>
            </a:extLst>
          </p:cNvPr>
          <p:cNvSpPr/>
          <p:nvPr/>
        </p:nvSpPr>
        <p:spPr>
          <a:xfrm>
            <a:off x="3966932" y="6438680"/>
            <a:ext cx="2332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J-10C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上搭载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K/JDC03A 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A90DE7-4658-455F-999A-45E89F1250EE}"/>
              </a:ext>
            </a:extLst>
          </p:cNvPr>
          <p:cNvSpPr/>
          <p:nvPr/>
        </p:nvSpPr>
        <p:spPr>
          <a:xfrm>
            <a:off x="6338282" y="6438680"/>
            <a:ext cx="2911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Q-5L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强击机上搭载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K/PZS-01H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F67E7E-8E00-44F8-A47F-47D66CCCF9AD}"/>
              </a:ext>
            </a:extLst>
          </p:cNvPr>
          <p:cNvSpPr/>
          <p:nvPr/>
        </p:nvSpPr>
        <p:spPr>
          <a:xfrm>
            <a:off x="9963245" y="6428952"/>
            <a:ext cx="982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鹰隼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IIIA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78EFD03-9EA2-4C75-8B76-4CA7E5BA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05"/>
            <a:ext cx="6169891" cy="584775"/>
          </a:xfrm>
        </p:spPr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glow rad="63500">
                    <a:schemeClr val="bg1"/>
                  </a:glow>
                </a:effectLst>
                <a:cs typeface="Arial" panose="020B0604020202020204" pitchFamily="34" charset="0"/>
              </a:rPr>
              <a:t>三、国内外发展现状与典型型号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2AC66A14-8E1E-43EC-8FFB-6A1592979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0" y="102259"/>
            <a:ext cx="3191773" cy="46166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22182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提纲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提纲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提纲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提纲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提纲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结束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3849</Words>
  <Application>Microsoft Office PowerPoint</Application>
  <PresentationFormat>宽屏</PresentationFormat>
  <Paragraphs>413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等线</vt:lpstr>
      <vt:lpstr>黑体</vt:lpstr>
      <vt:lpstr>宋体</vt:lpstr>
      <vt:lpstr>微软雅黑</vt:lpstr>
      <vt:lpstr>Arial</vt:lpstr>
      <vt:lpstr>Times New Roman</vt:lpstr>
      <vt:lpstr>封面</vt:lpstr>
      <vt:lpstr>正文​​</vt:lpstr>
      <vt:lpstr>提纲1</vt:lpstr>
      <vt:lpstr>提纲2</vt:lpstr>
      <vt:lpstr>提纲3</vt:lpstr>
      <vt:lpstr>提纲4</vt:lpstr>
      <vt:lpstr>提纲5</vt:lpstr>
      <vt:lpstr>结束</vt:lpstr>
      <vt:lpstr>机载光电吊舱</vt:lpstr>
      <vt:lpstr>课题背景与目的</vt:lpstr>
      <vt:lpstr>一、课题背景和目的</vt:lpstr>
      <vt:lpstr>一、课题背景和目的</vt:lpstr>
      <vt:lpstr>二、系统功能与组成</vt:lpstr>
      <vt:lpstr>三、国内外发展现状与典型型号</vt:lpstr>
      <vt:lpstr>三、国内外发展现状与典型型号</vt:lpstr>
      <vt:lpstr>三、国内外发展现状与典型型号</vt:lpstr>
      <vt:lpstr>三、国内外发展现状与典型型号</vt:lpstr>
      <vt:lpstr>四、关键技术与发展趋势</vt:lpstr>
      <vt:lpstr>四、关键技术与发展趋势</vt:lpstr>
      <vt:lpstr>四、关键技术与发展趋势</vt:lpstr>
      <vt:lpstr>五、结论与建议</vt:lpstr>
      <vt:lpstr>五、结论与建议</vt:lpstr>
      <vt:lpstr>五、结论与建议</vt:lpstr>
      <vt:lpstr>五、结论与建议</vt:lpstr>
      <vt:lpstr>五、结论与建议</vt:lpstr>
      <vt:lpstr>五、结论与建议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417</cp:revision>
  <dcterms:created xsi:type="dcterms:W3CDTF">2025-10-11T11:32:56Z</dcterms:created>
  <dcterms:modified xsi:type="dcterms:W3CDTF">2025-10-11T14:08:58Z</dcterms:modified>
</cp:coreProperties>
</file>